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57" r:id="rId6"/>
    <p:sldId id="259" r:id="rId7"/>
    <p:sldId id="265" r:id="rId8"/>
    <p:sldId id="266" r:id="rId9"/>
    <p:sldId id="267" r:id="rId10"/>
    <p:sldId id="268" r:id="rId11"/>
    <p:sldId id="270" r:id="rId12"/>
    <p:sldId id="277" r:id="rId13"/>
    <p:sldId id="278" r:id="rId14"/>
    <p:sldId id="280" r:id="rId15"/>
    <p:sldId id="285" r:id="rId16"/>
    <p:sldId id="286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Delinquency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'Delq FA''s'!$C$5</c:f>
              <c:strCache>
                <c:ptCount val="1"/>
                <c:pt idx="0">
                  <c:v>Pending Shut-offs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'Delq FA''s'!$B$6:$B$110</c:f>
              <c:numCache>
                <c:formatCode>m/d/yyyy</c:formatCode>
                <c:ptCount val="105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20">
                  <c:v>43949</c:v>
                </c:pt>
                <c:pt idx="21">
                  <c:v>43950</c:v>
                </c:pt>
                <c:pt idx="22">
                  <c:v>43951</c:v>
                </c:pt>
                <c:pt idx="23">
                  <c:v>43952</c:v>
                </c:pt>
                <c:pt idx="24">
                  <c:v>43955</c:v>
                </c:pt>
                <c:pt idx="41">
                  <c:v>43979</c:v>
                </c:pt>
                <c:pt idx="42">
                  <c:v>43980</c:v>
                </c:pt>
                <c:pt idx="43">
                  <c:v>43983</c:v>
                </c:pt>
                <c:pt idx="44">
                  <c:v>43984</c:v>
                </c:pt>
                <c:pt idx="45">
                  <c:v>43985</c:v>
                </c:pt>
                <c:pt idx="61">
                  <c:v>44011</c:v>
                </c:pt>
                <c:pt idx="62">
                  <c:v>44012</c:v>
                </c:pt>
                <c:pt idx="63">
                  <c:v>44013</c:v>
                </c:pt>
                <c:pt idx="75">
                  <c:v>44042</c:v>
                </c:pt>
                <c:pt idx="76">
                  <c:v>44043</c:v>
                </c:pt>
                <c:pt idx="80">
                  <c:v>44062</c:v>
                </c:pt>
                <c:pt idx="81">
                  <c:v>44068</c:v>
                </c:pt>
                <c:pt idx="82">
                  <c:v>44077</c:v>
                </c:pt>
                <c:pt idx="83">
                  <c:v>44084</c:v>
                </c:pt>
                <c:pt idx="86">
                  <c:v>44098</c:v>
                </c:pt>
                <c:pt idx="87">
                  <c:v>44111</c:v>
                </c:pt>
                <c:pt idx="89">
                  <c:v>44123</c:v>
                </c:pt>
                <c:pt idx="90">
                  <c:v>44139</c:v>
                </c:pt>
                <c:pt idx="91">
                  <c:v>44152</c:v>
                </c:pt>
                <c:pt idx="92">
                  <c:v>44166</c:v>
                </c:pt>
                <c:pt idx="93">
                  <c:v>44177</c:v>
                </c:pt>
                <c:pt idx="94">
                  <c:v>44182</c:v>
                </c:pt>
                <c:pt idx="95">
                  <c:v>44188</c:v>
                </c:pt>
                <c:pt idx="96">
                  <c:v>44223</c:v>
                </c:pt>
                <c:pt idx="97">
                  <c:v>44231</c:v>
                </c:pt>
                <c:pt idx="98">
                  <c:v>44255</c:v>
                </c:pt>
                <c:pt idx="99">
                  <c:v>44270</c:v>
                </c:pt>
                <c:pt idx="100">
                  <c:v>44306</c:v>
                </c:pt>
                <c:pt idx="101">
                  <c:v>44321</c:v>
                </c:pt>
                <c:pt idx="102">
                  <c:v>44346</c:v>
                </c:pt>
                <c:pt idx="103">
                  <c:v>44367</c:v>
                </c:pt>
                <c:pt idx="104">
                  <c:v>44399</c:v>
                </c:pt>
              </c:numCache>
            </c:numRef>
          </c:cat>
          <c:val>
            <c:numRef>
              <c:f>'Delq FA''s'!$C$6:$C$110</c:f>
              <c:numCache>
                <c:formatCode>General</c:formatCode>
                <c:ptCount val="105"/>
                <c:pt idx="0">
                  <c:v>10582</c:v>
                </c:pt>
                <c:pt idx="1">
                  <c:v>10574</c:v>
                </c:pt>
                <c:pt idx="2">
                  <c:v>10684</c:v>
                </c:pt>
                <c:pt idx="3">
                  <c:v>10928</c:v>
                </c:pt>
                <c:pt idx="4">
                  <c:v>11071</c:v>
                </c:pt>
                <c:pt idx="5">
                  <c:v>11138</c:v>
                </c:pt>
                <c:pt idx="6">
                  <c:v>11333</c:v>
                </c:pt>
                <c:pt idx="7">
                  <c:v>11611</c:v>
                </c:pt>
                <c:pt idx="8">
                  <c:v>11757</c:v>
                </c:pt>
                <c:pt idx="9">
                  <c:v>11896</c:v>
                </c:pt>
                <c:pt idx="10">
                  <c:v>11780</c:v>
                </c:pt>
                <c:pt idx="11">
                  <c:v>12274</c:v>
                </c:pt>
                <c:pt idx="12">
                  <c:v>12282</c:v>
                </c:pt>
                <c:pt idx="13">
                  <c:v>12280</c:v>
                </c:pt>
                <c:pt idx="14">
                  <c:v>12104</c:v>
                </c:pt>
                <c:pt idx="15">
                  <c:v>12200</c:v>
                </c:pt>
                <c:pt idx="16">
                  <c:v>11963</c:v>
                </c:pt>
                <c:pt idx="17">
                  <c:v>12078</c:v>
                </c:pt>
                <c:pt idx="18">
                  <c:v>12139</c:v>
                </c:pt>
                <c:pt idx="19">
                  <c:v>11880</c:v>
                </c:pt>
                <c:pt idx="20">
                  <c:v>11892</c:v>
                </c:pt>
                <c:pt idx="21">
                  <c:v>11634</c:v>
                </c:pt>
                <c:pt idx="22">
                  <c:v>11612</c:v>
                </c:pt>
                <c:pt idx="23">
                  <c:v>11642</c:v>
                </c:pt>
                <c:pt idx="24">
                  <c:v>11367</c:v>
                </c:pt>
                <c:pt idx="25">
                  <c:v>11448</c:v>
                </c:pt>
                <c:pt idx="26">
                  <c:v>11570</c:v>
                </c:pt>
                <c:pt idx="27">
                  <c:v>11509</c:v>
                </c:pt>
                <c:pt idx="28">
                  <c:v>11453</c:v>
                </c:pt>
                <c:pt idx="29">
                  <c:v>11179</c:v>
                </c:pt>
                <c:pt idx="30">
                  <c:v>11291</c:v>
                </c:pt>
                <c:pt idx="31">
                  <c:v>11181</c:v>
                </c:pt>
                <c:pt idx="32">
                  <c:v>11230</c:v>
                </c:pt>
                <c:pt idx="33">
                  <c:v>11270</c:v>
                </c:pt>
                <c:pt idx="34">
                  <c:v>11429</c:v>
                </c:pt>
                <c:pt idx="35">
                  <c:v>11885</c:v>
                </c:pt>
                <c:pt idx="36">
                  <c:v>11996</c:v>
                </c:pt>
                <c:pt idx="37">
                  <c:v>12155</c:v>
                </c:pt>
                <c:pt idx="38">
                  <c:v>12135</c:v>
                </c:pt>
                <c:pt idx="39">
                  <c:v>12265</c:v>
                </c:pt>
                <c:pt idx="40">
                  <c:v>12476</c:v>
                </c:pt>
                <c:pt idx="41">
                  <c:v>12533</c:v>
                </c:pt>
                <c:pt idx="42">
                  <c:v>12638</c:v>
                </c:pt>
                <c:pt idx="43">
                  <c:v>12503</c:v>
                </c:pt>
                <c:pt idx="44">
                  <c:v>12522</c:v>
                </c:pt>
                <c:pt idx="45">
                  <c:v>12863</c:v>
                </c:pt>
                <c:pt idx="46">
                  <c:v>12928</c:v>
                </c:pt>
                <c:pt idx="47">
                  <c:v>12351</c:v>
                </c:pt>
                <c:pt idx="48">
                  <c:v>12790</c:v>
                </c:pt>
                <c:pt idx="49">
                  <c:v>12960</c:v>
                </c:pt>
                <c:pt idx="50">
                  <c:v>12928</c:v>
                </c:pt>
                <c:pt idx="51">
                  <c:v>12774</c:v>
                </c:pt>
                <c:pt idx="52">
                  <c:v>12805</c:v>
                </c:pt>
                <c:pt idx="53">
                  <c:v>13079</c:v>
                </c:pt>
                <c:pt idx="54">
                  <c:v>13279</c:v>
                </c:pt>
                <c:pt idx="55">
                  <c:v>13080</c:v>
                </c:pt>
                <c:pt idx="56">
                  <c:v>12937</c:v>
                </c:pt>
                <c:pt idx="57">
                  <c:v>12931</c:v>
                </c:pt>
                <c:pt idx="58">
                  <c:v>12939</c:v>
                </c:pt>
                <c:pt idx="59">
                  <c:v>13034</c:v>
                </c:pt>
                <c:pt idx="60">
                  <c:v>13246</c:v>
                </c:pt>
                <c:pt idx="61">
                  <c:v>12999</c:v>
                </c:pt>
                <c:pt idx="62">
                  <c:v>13146</c:v>
                </c:pt>
                <c:pt idx="63">
                  <c:v>13198</c:v>
                </c:pt>
                <c:pt idx="64">
                  <c:v>13302</c:v>
                </c:pt>
                <c:pt idx="65">
                  <c:v>13273</c:v>
                </c:pt>
                <c:pt idx="66">
                  <c:v>13235</c:v>
                </c:pt>
                <c:pt idx="67">
                  <c:v>13039</c:v>
                </c:pt>
                <c:pt idx="68">
                  <c:v>13088</c:v>
                </c:pt>
                <c:pt idx="69">
                  <c:v>13035</c:v>
                </c:pt>
                <c:pt idx="70">
                  <c:v>13121</c:v>
                </c:pt>
                <c:pt idx="71">
                  <c:v>13214</c:v>
                </c:pt>
                <c:pt idx="72">
                  <c:v>13311</c:v>
                </c:pt>
                <c:pt idx="73">
                  <c:v>13161</c:v>
                </c:pt>
                <c:pt idx="74">
                  <c:v>13296</c:v>
                </c:pt>
                <c:pt idx="75">
                  <c:v>13788</c:v>
                </c:pt>
                <c:pt idx="76">
                  <c:v>13779</c:v>
                </c:pt>
                <c:pt idx="77">
                  <c:v>13563</c:v>
                </c:pt>
                <c:pt idx="78">
                  <c:v>13371</c:v>
                </c:pt>
                <c:pt idx="79">
                  <c:v>13935</c:v>
                </c:pt>
                <c:pt idx="80">
                  <c:v>14350</c:v>
                </c:pt>
                <c:pt idx="81">
                  <c:v>14313</c:v>
                </c:pt>
                <c:pt idx="82">
                  <c:v>14222</c:v>
                </c:pt>
                <c:pt idx="83">
                  <c:v>14637</c:v>
                </c:pt>
                <c:pt idx="84">
                  <c:v>15011</c:v>
                </c:pt>
                <c:pt idx="85">
                  <c:v>14797</c:v>
                </c:pt>
                <c:pt idx="86">
                  <c:v>14946</c:v>
                </c:pt>
                <c:pt idx="87">
                  <c:v>14971</c:v>
                </c:pt>
                <c:pt idx="88">
                  <c:v>15234</c:v>
                </c:pt>
                <c:pt idx="89">
                  <c:v>15264</c:v>
                </c:pt>
                <c:pt idx="90">
                  <c:v>15790</c:v>
                </c:pt>
                <c:pt idx="91">
                  <c:v>15809</c:v>
                </c:pt>
                <c:pt idx="92">
                  <c:v>16418</c:v>
                </c:pt>
                <c:pt idx="93">
                  <c:v>15730</c:v>
                </c:pt>
                <c:pt idx="94">
                  <c:v>15576</c:v>
                </c:pt>
                <c:pt idx="95">
                  <c:v>15914</c:v>
                </c:pt>
                <c:pt idx="96">
                  <c:v>15437</c:v>
                </c:pt>
                <c:pt idx="97">
                  <c:v>15236</c:v>
                </c:pt>
                <c:pt idx="98">
                  <c:v>15465</c:v>
                </c:pt>
                <c:pt idx="99">
                  <c:v>14956</c:v>
                </c:pt>
                <c:pt idx="100">
                  <c:v>14858</c:v>
                </c:pt>
                <c:pt idx="101">
                  <c:v>14786</c:v>
                </c:pt>
                <c:pt idx="102">
                  <c:v>15495</c:v>
                </c:pt>
                <c:pt idx="103">
                  <c:v>15698</c:v>
                </c:pt>
                <c:pt idx="104">
                  <c:v>15925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6-45A8-96A9-0F5F395BE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4820360"/>
        <c:axId val="994814456"/>
      </c:lineChart>
      <c:lineChart>
        <c:grouping val="standard"/>
        <c:varyColors val="0"/>
        <c:ser>
          <c:idx val="1"/>
          <c:order val="1"/>
          <c:tx>
            <c:strRef>
              <c:f>'Delq FA''s'!$D$5</c:f>
              <c:strCache>
                <c:ptCount val="1"/>
                <c:pt idx="0">
                  <c:v>Delinquent Debt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'Delq FA''s'!$B$6:$B$110</c:f>
              <c:numCache>
                <c:formatCode>m/d/yyyy</c:formatCode>
                <c:ptCount val="105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20">
                  <c:v>43949</c:v>
                </c:pt>
                <c:pt idx="21">
                  <c:v>43950</c:v>
                </c:pt>
                <c:pt idx="22">
                  <c:v>43951</c:v>
                </c:pt>
                <c:pt idx="23">
                  <c:v>43952</c:v>
                </c:pt>
                <c:pt idx="24">
                  <c:v>43955</c:v>
                </c:pt>
                <c:pt idx="41">
                  <c:v>43979</c:v>
                </c:pt>
                <c:pt idx="42">
                  <c:v>43980</c:v>
                </c:pt>
                <c:pt idx="43">
                  <c:v>43983</c:v>
                </c:pt>
                <c:pt idx="44">
                  <c:v>43984</c:v>
                </c:pt>
                <c:pt idx="45">
                  <c:v>43985</c:v>
                </c:pt>
                <c:pt idx="61">
                  <c:v>44011</c:v>
                </c:pt>
                <c:pt idx="62">
                  <c:v>44012</c:v>
                </c:pt>
                <c:pt idx="63">
                  <c:v>44013</c:v>
                </c:pt>
                <c:pt idx="75">
                  <c:v>44042</c:v>
                </c:pt>
                <c:pt idx="76">
                  <c:v>44043</c:v>
                </c:pt>
                <c:pt idx="80">
                  <c:v>44062</c:v>
                </c:pt>
                <c:pt idx="81">
                  <c:v>44068</c:v>
                </c:pt>
                <c:pt idx="82">
                  <c:v>44077</c:v>
                </c:pt>
                <c:pt idx="83">
                  <c:v>44084</c:v>
                </c:pt>
                <c:pt idx="86">
                  <c:v>44098</c:v>
                </c:pt>
                <c:pt idx="87">
                  <c:v>44111</c:v>
                </c:pt>
                <c:pt idx="89">
                  <c:v>44123</c:v>
                </c:pt>
                <c:pt idx="90">
                  <c:v>44139</c:v>
                </c:pt>
                <c:pt idx="91">
                  <c:v>44152</c:v>
                </c:pt>
                <c:pt idx="92">
                  <c:v>44166</c:v>
                </c:pt>
                <c:pt idx="93">
                  <c:v>44177</c:v>
                </c:pt>
                <c:pt idx="94">
                  <c:v>44182</c:v>
                </c:pt>
                <c:pt idx="95">
                  <c:v>44188</c:v>
                </c:pt>
                <c:pt idx="96">
                  <c:v>44223</c:v>
                </c:pt>
                <c:pt idx="97">
                  <c:v>44231</c:v>
                </c:pt>
                <c:pt idx="98">
                  <c:v>44255</c:v>
                </c:pt>
                <c:pt idx="99">
                  <c:v>44270</c:v>
                </c:pt>
                <c:pt idx="100">
                  <c:v>44306</c:v>
                </c:pt>
                <c:pt idx="101">
                  <c:v>44321</c:v>
                </c:pt>
                <c:pt idx="102">
                  <c:v>44346</c:v>
                </c:pt>
                <c:pt idx="103">
                  <c:v>44367</c:v>
                </c:pt>
                <c:pt idx="104">
                  <c:v>44399</c:v>
                </c:pt>
              </c:numCache>
            </c:numRef>
          </c:cat>
          <c:val>
            <c:numRef>
              <c:f>'Delq FA''s'!$D$6:$D$110</c:f>
              <c:numCache>
                <c:formatCode>_("$"* #,##0_);_("$"* \(#,##0\);_("$"* "-"??_);_(@_)</c:formatCode>
                <c:ptCount val="105"/>
                <c:pt idx="0">
                  <c:v>11110349</c:v>
                </c:pt>
                <c:pt idx="1">
                  <c:v>11110349</c:v>
                </c:pt>
                <c:pt idx="2">
                  <c:v>11110349</c:v>
                </c:pt>
                <c:pt idx="3">
                  <c:v>11110349</c:v>
                </c:pt>
                <c:pt idx="4">
                  <c:v>11110349</c:v>
                </c:pt>
                <c:pt idx="5">
                  <c:v>11110349</c:v>
                </c:pt>
                <c:pt idx="6">
                  <c:v>11110349</c:v>
                </c:pt>
                <c:pt idx="7">
                  <c:v>11110349</c:v>
                </c:pt>
                <c:pt idx="8">
                  <c:v>11110349</c:v>
                </c:pt>
                <c:pt idx="9">
                  <c:v>11110349</c:v>
                </c:pt>
                <c:pt idx="10">
                  <c:v>11110349</c:v>
                </c:pt>
                <c:pt idx="11">
                  <c:v>11110349</c:v>
                </c:pt>
                <c:pt idx="12">
                  <c:v>11110349</c:v>
                </c:pt>
                <c:pt idx="13">
                  <c:v>11110349</c:v>
                </c:pt>
                <c:pt idx="14">
                  <c:v>11110349</c:v>
                </c:pt>
                <c:pt idx="15">
                  <c:v>11110349</c:v>
                </c:pt>
                <c:pt idx="16">
                  <c:v>11110349</c:v>
                </c:pt>
                <c:pt idx="17">
                  <c:v>11110349</c:v>
                </c:pt>
                <c:pt idx="18">
                  <c:v>11110349</c:v>
                </c:pt>
                <c:pt idx="19">
                  <c:v>11110349</c:v>
                </c:pt>
                <c:pt idx="20">
                  <c:v>12562222</c:v>
                </c:pt>
                <c:pt idx="21">
                  <c:v>12562222</c:v>
                </c:pt>
                <c:pt idx="22">
                  <c:v>12562222</c:v>
                </c:pt>
                <c:pt idx="23">
                  <c:v>12562222</c:v>
                </c:pt>
                <c:pt idx="24">
                  <c:v>12562222</c:v>
                </c:pt>
                <c:pt idx="25">
                  <c:v>12562222</c:v>
                </c:pt>
                <c:pt idx="26">
                  <c:v>12562222</c:v>
                </c:pt>
                <c:pt idx="27">
                  <c:v>12562222</c:v>
                </c:pt>
                <c:pt idx="28">
                  <c:v>12562222</c:v>
                </c:pt>
                <c:pt idx="29">
                  <c:v>13002022</c:v>
                </c:pt>
                <c:pt idx="30">
                  <c:v>13002022</c:v>
                </c:pt>
                <c:pt idx="31">
                  <c:v>13002022</c:v>
                </c:pt>
                <c:pt idx="32">
                  <c:v>13002022</c:v>
                </c:pt>
                <c:pt idx="33">
                  <c:v>13002022</c:v>
                </c:pt>
                <c:pt idx="34">
                  <c:v>13002022</c:v>
                </c:pt>
                <c:pt idx="35">
                  <c:v>13002022</c:v>
                </c:pt>
                <c:pt idx="36">
                  <c:v>13002022</c:v>
                </c:pt>
                <c:pt idx="37">
                  <c:v>13002022</c:v>
                </c:pt>
                <c:pt idx="38">
                  <c:v>13002022</c:v>
                </c:pt>
                <c:pt idx="39">
                  <c:v>13002022</c:v>
                </c:pt>
                <c:pt idx="40">
                  <c:v>13002022</c:v>
                </c:pt>
                <c:pt idx="41">
                  <c:v>14659263</c:v>
                </c:pt>
                <c:pt idx="42">
                  <c:v>14659263</c:v>
                </c:pt>
                <c:pt idx="43">
                  <c:v>14659263</c:v>
                </c:pt>
                <c:pt idx="44">
                  <c:v>14659263</c:v>
                </c:pt>
                <c:pt idx="45">
                  <c:v>14659263</c:v>
                </c:pt>
                <c:pt idx="46">
                  <c:v>14659263</c:v>
                </c:pt>
                <c:pt idx="47">
                  <c:v>14659263</c:v>
                </c:pt>
                <c:pt idx="48">
                  <c:v>14659263</c:v>
                </c:pt>
                <c:pt idx="49">
                  <c:v>14659263</c:v>
                </c:pt>
                <c:pt idx="50">
                  <c:v>14659263</c:v>
                </c:pt>
                <c:pt idx="51">
                  <c:v>14659263</c:v>
                </c:pt>
                <c:pt idx="52">
                  <c:v>16526289</c:v>
                </c:pt>
                <c:pt idx="53">
                  <c:v>16526289</c:v>
                </c:pt>
                <c:pt idx="54">
                  <c:v>16526289</c:v>
                </c:pt>
                <c:pt idx="55">
                  <c:v>16526289</c:v>
                </c:pt>
                <c:pt idx="56">
                  <c:v>16526289</c:v>
                </c:pt>
                <c:pt idx="57">
                  <c:v>16526289</c:v>
                </c:pt>
                <c:pt idx="58">
                  <c:v>16526289</c:v>
                </c:pt>
                <c:pt idx="59">
                  <c:v>16526289</c:v>
                </c:pt>
                <c:pt idx="60">
                  <c:v>16526289</c:v>
                </c:pt>
                <c:pt idx="61">
                  <c:v>16526289</c:v>
                </c:pt>
                <c:pt idx="62">
                  <c:v>16526289</c:v>
                </c:pt>
                <c:pt idx="63">
                  <c:v>18127314</c:v>
                </c:pt>
                <c:pt idx="64">
                  <c:v>18127314</c:v>
                </c:pt>
                <c:pt idx="65">
                  <c:v>18127314</c:v>
                </c:pt>
                <c:pt idx="66">
                  <c:v>18127314</c:v>
                </c:pt>
                <c:pt idx="67">
                  <c:v>18127314</c:v>
                </c:pt>
                <c:pt idx="68">
                  <c:v>18127314</c:v>
                </c:pt>
                <c:pt idx="69">
                  <c:v>18127314</c:v>
                </c:pt>
                <c:pt idx="70">
                  <c:v>18127314</c:v>
                </c:pt>
                <c:pt idx="71">
                  <c:v>18127314</c:v>
                </c:pt>
                <c:pt idx="72">
                  <c:v>18127314</c:v>
                </c:pt>
                <c:pt idx="73">
                  <c:v>18127314</c:v>
                </c:pt>
                <c:pt idx="74">
                  <c:v>18127314</c:v>
                </c:pt>
                <c:pt idx="75">
                  <c:v>18127314</c:v>
                </c:pt>
                <c:pt idx="76">
                  <c:v>18127314</c:v>
                </c:pt>
                <c:pt idx="77">
                  <c:v>18127314</c:v>
                </c:pt>
                <c:pt idx="78">
                  <c:v>18127314</c:v>
                </c:pt>
                <c:pt idx="79">
                  <c:v>18127314</c:v>
                </c:pt>
                <c:pt idx="80">
                  <c:v>20625326</c:v>
                </c:pt>
                <c:pt idx="81">
                  <c:v>20625326</c:v>
                </c:pt>
                <c:pt idx="82">
                  <c:v>20625326</c:v>
                </c:pt>
                <c:pt idx="83">
                  <c:v>20625326</c:v>
                </c:pt>
                <c:pt idx="84">
                  <c:v>20625326</c:v>
                </c:pt>
                <c:pt idx="85">
                  <c:v>20625326</c:v>
                </c:pt>
                <c:pt idx="86">
                  <c:v>20625326</c:v>
                </c:pt>
                <c:pt idx="87">
                  <c:v>20625326</c:v>
                </c:pt>
                <c:pt idx="88">
                  <c:v>20625326</c:v>
                </c:pt>
                <c:pt idx="89">
                  <c:v>24526568</c:v>
                </c:pt>
                <c:pt idx="90">
                  <c:v>24526568</c:v>
                </c:pt>
                <c:pt idx="91">
                  <c:v>24526568</c:v>
                </c:pt>
                <c:pt idx="92">
                  <c:v>24526568</c:v>
                </c:pt>
                <c:pt idx="93">
                  <c:v>24526568</c:v>
                </c:pt>
                <c:pt idx="94">
                  <c:v>25256523</c:v>
                </c:pt>
                <c:pt idx="95">
                  <c:v>25256523</c:v>
                </c:pt>
                <c:pt idx="96">
                  <c:v>25256523</c:v>
                </c:pt>
                <c:pt idx="97">
                  <c:v>25256523</c:v>
                </c:pt>
                <c:pt idx="98">
                  <c:v>25256523</c:v>
                </c:pt>
                <c:pt idx="99">
                  <c:v>25256523</c:v>
                </c:pt>
                <c:pt idx="100">
                  <c:v>25995696</c:v>
                </c:pt>
                <c:pt idx="101">
                  <c:v>25995696</c:v>
                </c:pt>
                <c:pt idx="102">
                  <c:v>25995696</c:v>
                </c:pt>
                <c:pt idx="103">
                  <c:v>26992875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F6-45A8-96A9-0F5F395BE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4852176"/>
        <c:axId val="994857424"/>
      </c:lineChart>
      <c:dateAx>
        <c:axId val="99482036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814456"/>
        <c:crosses val="autoZero"/>
        <c:auto val="1"/>
        <c:lblOffset val="100"/>
        <c:baseTimeUnit val="days"/>
      </c:dateAx>
      <c:valAx>
        <c:axId val="994814456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820360"/>
        <c:crosses val="autoZero"/>
        <c:crossBetween val="between"/>
      </c:valAx>
      <c:valAx>
        <c:axId val="994857424"/>
        <c:scaling>
          <c:orientation val="minMax"/>
          <c:max val="28000000"/>
          <c:min val="10000000"/>
        </c:scaling>
        <c:delete val="0"/>
        <c:axPos val="r"/>
        <c:numFmt formatCode="_(&quot;$&quot;* #,##0_);_(&quot;$&quot;* \(#,##0\);_(&quot;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852176"/>
        <c:crosses val="max"/>
        <c:crossBetween val="between"/>
      </c:valAx>
      <c:dateAx>
        <c:axId val="99485217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994857424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184153371807883"/>
          <c:y val="0.9314882187818887"/>
          <c:w val="0.55298326498877315"/>
          <c:h val="5.05415707331775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3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80DA83-D876-4D33-8333-F337BCB05958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99B3A8-DD12-4C61-8086-0993D5761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97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54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1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66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86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12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77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72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54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17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0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74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47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9B3A8-DD12-4C61-8086-0993D57610F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84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bed&#10;&#10;Description automatically generated">
            <a:extLst>
              <a:ext uri="{FF2B5EF4-FFF2-40B4-BE49-F238E27FC236}">
                <a16:creationId xmlns:a16="http://schemas.microsoft.com/office/drawing/2014/main" id="{B1F58299-3657-48AB-9F7A-480C9103F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5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6836E-0F13-4E90-9B95-C3A212C55672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8604E-DBC8-4660-BF17-122DB7091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jscreen.epa.gov/mapper/" TargetMode="Externa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96FC5F-9F90-42C2-9043-58F9DE976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"/>
            <a:ext cx="9144000" cy="68574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A3B8A6-3FDD-4FC0-9806-463B0FD2670E}"/>
              </a:ext>
            </a:extLst>
          </p:cNvPr>
          <p:cNvSpPr txBox="1"/>
          <p:nvPr/>
        </p:nvSpPr>
        <p:spPr>
          <a:xfrm>
            <a:off x="159391" y="1564032"/>
            <a:ext cx="882521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b="1" dirty="0">
              <a:solidFill>
                <a:srgbClr val="005A9B"/>
              </a:solidFill>
            </a:endParaRPr>
          </a:p>
          <a:p>
            <a:pPr algn="ctr"/>
            <a:r>
              <a:rPr lang="en-US" sz="3600" b="1" dirty="0">
                <a:solidFill>
                  <a:srgbClr val="005A9B"/>
                </a:solidFill>
              </a:rPr>
              <a:t>Responding to Affordability Concerns</a:t>
            </a:r>
          </a:p>
          <a:p>
            <a:pPr algn="ctr"/>
            <a:endParaRPr lang="en-US" sz="2800" dirty="0">
              <a:solidFill>
                <a:srgbClr val="005A9B"/>
              </a:solidFill>
            </a:endParaRPr>
          </a:p>
          <a:p>
            <a:pPr algn="ctr"/>
            <a:endParaRPr lang="en-US" sz="1200" dirty="0">
              <a:solidFill>
                <a:srgbClr val="005A9B"/>
              </a:solidFill>
            </a:endParaRPr>
          </a:p>
          <a:p>
            <a:pPr algn="ctr"/>
            <a:r>
              <a:rPr lang="en-US" sz="2800" dirty="0">
                <a:solidFill>
                  <a:srgbClr val="005A9B"/>
                </a:solidFill>
              </a:rPr>
              <a:t>Tony Searls, Commercial Services Superintendent</a:t>
            </a:r>
          </a:p>
        </p:txBody>
      </p:sp>
    </p:spTree>
    <p:extLst>
      <p:ext uri="{BB962C8B-B14F-4D97-AF65-F5344CB8AC3E}">
        <p14:creationId xmlns:p14="http://schemas.microsoft.com/office/powerpoint/2010/main" val="4031623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GCWW Background</a:t>
            </a:r>
          </a:p>
          <a:p>
            <a:r>
              <a:rPr lang="en-US" sz="2400" i="1" dirty="0">
                <a:solidFill>
                  <a:srgbClr val="005A9B"/>
                </a:solidFill>
              </a:rPr>
              <a:t>Municipally owned by the City of Cincinnati</a:t>
            </a:r>
          </a:p>
          <a:p>
            <a:endParaRPr lang="en-US" sz="1100" b="1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200-year history of proactive utility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World-class treatment facilities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3,100 miles of water main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~240,000 customer accounts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Over 800 mi</a:t>
            </a:r>
            <a:r>
              <a:rPr lang="en-US" sz="2400" baseline="30000" dirty="0">
                <a:solidFill>
                  <a:srgbClr val="005A9B"/>
                </a:solidFill>
              </a:rPr>
              <a:t>2</a:t>
            </a:r>
            <a:r>
              <a:rPr lang="en-US" sz="2400" dirty="0">
                <a:solidFill>
                  <a:srgbClr val="005A9B"/>
                </a:solidFill>
              </a:rPr>
              <a:t> service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1.1 million served regionally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r>
              <a:rPr lang="en-US" sz="3600" b="1" dirty="0">
                <a:solidFill>
                  <a:srgbClr val="005A9B"/>
                </a:solidFill>
              </a:rPr>
              <a:t>Mission</a:t>
            </a:r>
          </a:p>
          <a:p>
            <a:endParaRPr lang="en-US" sz="900" b="1" dirty="0">
              <a:solidFill>
                <a:srgbClr val="005A9B"/>
              </a:solidFill>
            </a:endParaRPr>
          </a:p>
          <a:p>
            <a:r>
              <a:rPr lang="en-US" sz="2400" dirty="0">
                <a:solidFill>
                  <a:srgbClr val="005A9B"/>
                </a:solidFill>
              </a:rPr>
              <a:t>GCWW employees provide customers with a plentiful supply of high-quality water, support, environmental sustainability, and deliver excellent services in a financially responsible manner.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  <p:pic>
        <p:nvPicPr>
          <p:cNvPr id="5" name="Picture 4" descr="A picture containing outdoor, water, old, steam&#10;&#10;Description automatically generated">
            <a:extLst>
              <a:ext uri="{FF2B5EF4-FFF2-40B4-BE49-F238E27FC236}">
                <a16:creationId xmlns:a16="http://schemas.microsoft.com/office/drawing/2014/main" id="{75D44627-6604-A823-4BB7-7BC21F97D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41" y="1380442"/>
            <a:ext cx="3287634" cy="2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5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GCWW Rates &amp; Billing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8C6D52-4EB5-AA57-691C-B5EB043D5429}"/>
              </a:ext>
            </a:extLst>
          </p:cNvPr>
          <p:cNvSpPr txBox="1"/>
          <p:nvPr/>
        </p:nvSpPr>
        <p:spPr>
          <a:xfrm>
            <a:off x="443203" y="1451648"/>
            <a:ext cx="75263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5A9B"/>
                </a:solidFill>
              </a:rPr>
              <a:t>Water rates are derived from system user charges</a:t>
            </a:r>
          </a:p>
          <a:p>
            <a:endParaRPr lang="en-US" sz="12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Fixed fee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Volumetric charges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r>
              <a:rPr lang="en-US" sz="2400" dirty="0">
                <a:solidFill>
                  <a:srgbClr val="005A9B"/>
                </a:solidFill>
              </a:rPr>
              <a:t>GCWW bills, collects revenue, and provides customer support for:</a:t>
            </a:r>
          </a:p>
          <a:p>
            <a:endParaRPr lang="en-US" sz="12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Sewer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7F16C-4693-FB80-39A1-AA02D3E01431}"/>
              </a:ext>
            </a:extLst>
          </p:cNvPr>
          <p:cNvSpPr txBox="1"/>
          <p:nvPr/>
        </p:nvSpPr>
        <p:spPr>
          <a:xfrm>
            <a:off x="4206371" y="1966917"/>
            <a:ext cx="34027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  <a:latin typeface="Calibri" panose="020F0502020204030204"/>
              </a:rPr>
              <a:t>Declining rate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  <a:latin typeface="Calibri" panose="020F0502020204030204"/>
              </a:rPr>
              <a:t>Monthly bills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258F5-F70E-377B-7A6D-81F02C414DB7}"/>
              </a:ext>
            </a:extLst>
          </p:cNvPr>
          <p:cNvSpPr txBox="1"/>
          <p:nvPr/>
        </p:nvSpPr>
        <p:spPr>
          <a:xfrm>
            <a:off x="4203838" y="3986829"/>
            <a:ext cx="4684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  <a:latin typeface="Calibri" panose="020F0502020204030204"/>
              </a:rPr>
              <a:t>Stormwater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  <a:latin typeface="Calibri" panose="020F0502020204030204"/>
              </a:rPr>
              <a:t>Trash &amp; Fire hydrant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86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Pre-Covid Shut-off Procedures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Authority provided by Cincinnati Municipal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Total past due account balance (including water, sewer, stormwater, trash, and/or fire hydrant charges) above threshold is scheduled for shut-off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Past due revenue collection steps: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Shut-off completed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Referred to staff for collection of balance owed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Referred to outside collection agency or to Law Department for small claims suit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08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699367"/>
            <a:ext cx="82575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Covid Shutoff Moratorium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Prior to the COVID-19 Pandemic: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 ~10,000 accounts above the shutoff threshold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Total past due debt ~ $12 million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Shut-offs suspended in March 2020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Service restored to previously shutoff past due accounts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Moratorium ended on May 4, 2022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During the moratorium: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 # of accounts &gt; the shutoff threshold grew by 6,000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Past due debt grew about $15 million by July 2021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37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GCWW Past Due Balances</a:t>
            </a: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62B425A-FDE4-9F9C-96DF-FA1B6A3FDE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901609"/>
              </p:ext>
            </p:extLst>
          </p:nvPr>
        </p:nvGraphicFramePr>
        <p:xfrm>
          <a:off x="762382" y="1308824"/>
          <a:ext cx="7619236" cy="4240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51129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6859C9-B74C-2F2C-E496-EBF2F0DBDC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50" t="33235" r="8694" b="12266"/>
          <a:stretch/>
        </p:blipFill>
        <p:spPr bwMode="auto">
          <a:xfrm>
            <a:off x="1116951" y="973123"/>
            <a:ext cx="7068329" cy="48042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451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0EF2EE-B63D-1331-0AF6-6B80CD3718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996" t="15986" r="1478" b="21108"/>
          <a:stretch/>
        </p:blipFill>
        <p:spPr>
          <a:xfrm>
            <a:off x="738231" y="914401"/>
            <a:ext cx="7667537" cy="4755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53D313-1BF7-4839-46FC-40118053BA76}"/>
              </a:ext>
            </a:extLst>
          </p:cNvPr>
          <p:cNvSpPr txBox="1"/>
          <p:nvPr/>
        </p:nvSpPr>
        <p:spPr>
          <a:xfrm>
            <a:off x="679508" y="5707725"/>
            <a:ext cx="6576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EPA </a:t>
            </a:r>
            <a:r>
              <a:rPr lang="en-US" dirty="0" err="1"/>
              <a:t>EJScreen</a:t>
            </a:r>
            <a:r>
              <a:rPr lang="en-US" dirty="0"/>
              <a:t>,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https://ejscreen.epa.gov/mapper/</a:t>
            </a:r>
            <a:r>
              <a:rPr lang="en-US" dirty="0"/>
              <a:t>, Pulled 5/1/2023</a:t>
            </a:r>
          </a:p>
        </p:txBody>
      </p:sp>
    </p:spTree>
    <p:extLst>
      <p:ext uri="{BB962C8B-B14F-4D97-AF65-F5344CB8AC3E}">
        <p14:creationId xmlns:p14="http://schemas.microsoft.com/office/powerpoint/2010/main" val="317244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Responding to </a:t>
            </a:r>
          </a:p>
          <a:p>
            <a:r>
              <a:rPr lang="en-US" sz="3600" b="1" dirty="0">
                <a:solidFill>
                  <a:srgbClr val="005A9B"/>
                </a:solidFill>
              </a:rPr>
              <a:t>Affordability Concerns in Shut-offs</a:t>
            </a:r>
          </a:p>
          <a:p>
            <a:endParaRPr lang="en-US" b="1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Using neighborhood economic data to schedule shut-offs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6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Schedule shut-offs two weeks in advance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Call the customer to notify them of the shut-off date and provide assistance options (person to person)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Offering lenient options to re-establish water service after shut-off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  <p:pic>
        <p:nvPicPr>
          <p:cNvPr id="3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FB52D09B-0C87-D231-84B2-A58599F346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698" t="24364" r="2395" b="54578"/>
          <a:stretch/>
        </p:blipFill>
        <p:spPr bwMode="auto">
          <a:xfrm>
            <a:off x="267212" y="2204950"/>
            <a:ext cx="8609576" cy="14610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895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Responding to </a:t>
            </a:r>
          </a:p>
          <a:p>
            <a:r>
              <a:rPr lang="en-US" sz="3600" b="1" dirty="0">
                <a:solidFill>
                  <a:srgbClr val="005A9B"/>
                </a:solidFill>
              </a:rPr>
              <a:t>Affordability Concerns with Assistance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Distributed over $2.7 million in federal relief dollars directly, with ~$1.2 million additional received from local organizations (about 14% of delinquent debt)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Implementing flexible, interest free payment plan portal with 92% success rate: $8 million recovered, $7 million more promised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7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How It’s Working</a:t>
            </a:r>
          </a:p>
          <a:p>
            <a:endParaRPr lang="en-US" sz="1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Due to the additional outreach prior to a shut-off, 73% of the accounts over the shut-off threshold are paid or enrolled in a pay plan, avoiding shut-off</a:t>
            </a: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Delinquent debt has been reduced 28.6% (additional 25% promised)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r>
              <a:rPr lang="en-US" sz="3600" b="1" dirty="0">
                <a:solidFill>
                  <a:srgbClr val="005A9B"/>
                </a:solidFill>
              </a:rPr>
              <a:t>But…</a:t>
            </a:r>
          </a:p>
          <a:p>
            <a:endParaRPr lang="en-US" b="1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than 15% of customers that were shut off are still off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  <a:latin typeface="Calibri" panose="020F0502020204030204"/>
              </a:rPr>
              <a:t>Federal relief funding is drying 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5A9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Customers are not compliant</a:t>
            </a:r>
            <a:r>
              <a:rPr lang="en-US" sz="2400" dirty="0">
                <a:solidFill>
                  <a:srgbClr val="005A9B"/>
                </a:solidFill>
                <a:latin typeface="Calibri" panose="020F0502020204030204"/>
              </a:rPr>
              <a:t> on payment plan agreement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5A9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sz="3600" b="1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57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991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5A9B"/>
                </a:solidFill>
              </a:rPr>
              <a:t>Are we meeting our mission?</a:t>
            </a:r>
          </a:p>
          <a:p>
            <a:pPr marL="0" lvl="2"/>
            <a:endParaRPr lang="en-US" dirty="0">
              <a:solidFill>
                <a:srgbClr val="005A9B"/>
              </a:solidFill>
            </a:endParaRPr>
          </a:p>
          <a:p>
            <a:pPr marL="0" lvl="2"/>
            <a:r>
              <a:rPr lang="en-US" sz="2400" dirty="0">
                <a:solidFill>
                  <a:srgbClr val="005A9B"/>
                </a:solidFill>
              </a:rPr>
              <a:t>Ensuring plentiful supply of water: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Past due shut-offs without sufficient assistance options</a:t>
            </a:r>
          </a:p>
          <a:p>
            <a:pPr marL="457200" lvl="3"/>
            <a:endParaRPr lang="en-US" sz="1000" dirty="0">
              <a:solidFill>
                <a:srgbClr val="005A9B"/>
              </a:solidFill>
            </a:endParaRPr>
          </a:p>
          <a:p>
            <a:pPr marL="0" lvl="2"/>
            <a:r>
              <a:rPr lang="en-US" sz="2400" dirty="0">
                <a:solidFill>
                  <a:srgbClr val="005A9B"/>
                </a:solidFill>
              </a:rPr>
              <a:t>Providing excellent services: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Basic customer needs not met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Disservice through disconnection</a:t>
            </a:r>
          </a:p>
          <a:p>
            <a:pPr marL="457200" lvl="3"/>
            <a:endParaRPr lang="en-US" sz="1000" dirty="0">
              <a:solidFill>
                <a:srgbClr val="005A9B"/>
              </a:solidFill>
            </a:endParaRPr>
          </a:p>
          <a:p>
            <a:pPr marL="0" lvl="2"/>
            <a:r>
              <a:rPr lang="en-US" sz="2400" dirty="0">
                <a:solidFill>
                  <a:srgbClr val="005A9B"/>
                </a:solidFill>
              </a:rPr>
              <a:t>Being fiscally responsible: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Cost of service must be recovered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5A9B"/>
                </a:solidFill>
              </a:rPr>
              <a:t>Increasing rates while income levels remain unchanged</a:t>
            </a:r>
          </a:p>
          <a:p>
            <a:pPr marL="0" lvl="2"/>
            <a:endParaRPr lang="en-US" sz="2400" dirty="0">
              <a:solidFill>
                <a:srgbClr val="005A9B"/>
              </a:solidFill>
            </a:endParaRPr>
          </a:p>
          <a:p>
            <a:pPr marL="0" lvl="2"/>
            <a:r>
              <a:rPr lang="en-US" sz="2800" b="1" dirty="0">
                <a:solidFill>
                  <a:srgbClr val="005A9B"/>
                </a:solidFill>
              </a:rPr>
              <a:t>Goal: Explore ways to respond to affordability concerns, while meeting mission through alternative pricing model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94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500A16-EB70-4978-9120-37E831E3094D}"/>
              </a:ext>
            </a:extLst>
          </p:cNvPr>
          <p:cNvSpPr txBox="1"/>
          <p:nvPr/>
        </p:nvSpPr>
        <p:spPr>
          <a:xfrm>
            <a:off x="535483" y="430920"/>
            <a:ext cx="825759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005A9B"/>
              </a:solidFill>
            </a:endParaRPr>
          </a:p>
          <a:p>
            <a:endParaRPr lang="en-US" sz="3600" b="1" dirty="0">
              <a:solidFill>
                <a:srgbClr val="005A9B"/>
              </a:solidFill>
            </a:endParaRPr>
          </a:p>
          <a:p>
            <a:endParaRPr lang="en-US" sz="3600" b="1" dirty="0">
              <a:solidFill>
                <a:srgbClr val="005A9B"/>
              </a:solidFill>
            </a:endParaRPr>
          </a:p>
          <a:p>
            <a:pPr algn="ctr"/>
            <a:r>
              <a:rPr lang="en-US" sz="7200" b="1" dirty="0">
                <a:solidFill>
                  <a:srgbClr val="005A9B"/>
                </a:solidFill>
              </a:rPr>
              <a:t>Thank you! </a:t>
            </a:r>
          </a:p>
          <a:p>
            <a:pPr marL="800100" lvl="3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5A9B"/>
              </a:solidFill>
            </a:endParaRPr>
          </a:p>
          <a:p>
            <a:endParaRPr lang="en-US" sz="2400" dirty="0">
              <a:solidFill>
                <a:srgbClr val="005A9B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0819FD4-7DDA-4010-B5E7-5C106705F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332" y="279918"/>
            <a:ext cx="2188464" cy="5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4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EF9880D62164F8DEA31D1355A9A06" ma:contentTypeVersion="6" ma:contentTypeDescription="Create a new document." ma:contentTypeScope="" ma:versionID="20224771029925a8d473d5ad3f07e901">
  <xsd:schema xmlns:xsd="http://www.w3.org/2001/XMLSchema" xmlns:xs="http://www.w3.org/2001/XMLSchema" xmlns:p="http://schemas.microsoft.com/office/2006/metadata/properties" xmlns:ns2="6119bebe-bd61-44c2-aa03-dc0f80af5893" xmlns:ns3="88f24510-ff1a-42fb-945b-1d8391390cb1" targetNamespace="http://schemas.microsoft.com/office/2006/metadata/properties" ma:root="true" ma:fieldsID="c5e041dfa25d4dd8341f0c88196a921e" ns2:_="" ns3:_="">
    <xsd:import namespace="6119bebe-bd61-44c2-aa03-dc0f80af5893"/>
    <xsd:import namespace="88f24510-ff1a-42fb-945b-1d8391390c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19bebe-bd61-44c2-aa03-dc0f80af58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f24510-ff1a-42fb-945b-1d8391390cb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B4DF1B-7BFF-4F5D-AA23-6E17DCB2EAD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88f24510-ff1a-42fb-945b-1d8391390cb1"/>
    <ds:schemaRef ds:uri="http://purl.org/dc/elements/1.1/"/>
    <ds:schemaRef ds:uri="http://schemas.microsoft.com/office/2006/metadata/properties"/>
    <ds:schemaRef ds:uri="6119bebe-bd61-44c2-aa03-dc0f80af589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5990571-7097-4D3B-8991-2E006ECCB7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FF72B9-D82E-45DF-93BD-952FF0FB24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19bebe-bd61-44c2-aa03-dc0f80af5893"/>
    <ds:schemaRef ds:uri="88f24510-ff1a-42fb-945b-1d8391390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1261</TotalTime>
  <Words>532</Words>
  <Application>Microsoft Office PowerPoint</Application>
  <PresentationFormat>On-screen Show (4:3)</PresentationFormat>
  <Paragraphs>145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Lipps, Christina</dc:creator>
  <cp:lastModifiedBy>Searls, Tony</cp:lastModifiedBy>
  <cp:revision>22</cp:revision>
  <cp:lastPrinted>2022-10-28T13:58:22Z</cp:lastPrinted>
  <dcterms:created xsi:type="dcterms:W3CDTF">2020-02-27T16:30:46Z</dcterms:created>
  <dcterms:modified xsi:type="dcterms:W3CDTF">2023-05-01T16:45:02Z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0x0101006DDEF9880D62164F8DEA31D1355A9A06</vt:lpwstr>
  </property>
</Properties>
</file>