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3" autoAdjust="0"/>
    <p:restoredTop sz="94660"/>
  </p:normalViewPr>
  <p:slideViewPr>
    <p:cSldViewPr snapToGrid="0">
      <p:cViewPr varScale="1">
        <p:scale>
          <a:sx n="74" d="100"/>
          <a:sy n="74" d="100"/>
        </p:scale>
        <p:origin x="101"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87908B-838E-4419-BAC7-E09E69475B1F}"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185766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7908B-838E-4419-BAC7-E09E69475B1F}"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2621217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87908B-838E-4419-BAC7-E09E69475B1F}"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3183852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87908B-838E-4419-BAC7-E09E69475B1F}"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3609124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87908B-838E-4419-BAC7-E09E69475B1F}" type="datetimeFigureOut">
              <a:rPr lang="en-US" smtClean="0"/>
              <a:t>3/24/2023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3413043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87908B-838E-4419-BAC7-E09E69475B1F}" type="datetimeFigureOut">
              <a:rPr lang="en-US" smtClean="0"/>
              <a:t>3/24/2023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1080941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5287908B-838E-4419-BAC7-E09E69475B1F}" type="datetimeFigureOut">
              <a:rPr lang="en-US" smtClean="0"/>
              <a:t>3/24/2023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1802023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87908B-838E-4419-BAC7-E09E69475B1F}"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1790907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87908B-838E-4419-BAC7-E09E69475B1F}"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3234031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87908B-838E-4419-BAC7-E09E69475B1F}"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3489934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87908B-838E-4419-BAC7-E09E69475B1F}"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2868428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87908B-838E-4419-BAC7-E09E69475B1F}"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A0AEA125-04F2-4B4D-83B7-A950FF5BDF92}"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917884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87908B-838E-4419-BAC7-E09E69475B1F}" type="datetimeFigureOut">
              <a:rPr lang="en-US" smtClean="0"/>
              <a:t>3/24/2023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1273879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5287908B-838E-4419-BAC7-E09E69475B1F}" type="datetimeFigureOut">
              <a:rPr lang="en-US" smtClean="0"/>
              <a:t>3/24/2023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1068637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5287908B-838E-4419-BAC7-E09E69475B1F}" type="datetimeFigureOut">
              <a:rPr lang="en-US" smtClean="0"/>
              <a:t>3/24/2023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100644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7908B-838E-4419-BAC7-E09E69475B1F}" type="datetimeFigureOut">
              <a:rPr lang="en-US" smtClean="0"/>
              <a:t>3/24/2023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EA125-04F2-4B4D-83B7-A950FF5BDF92}" type="slidenum">
              <a:rPr lang="en-US" smtClean="0"/>
              <a:t>‹#›</a:t>
            </a:fld>
            <a:endParaRPr lang="en-US"/>
          </a:p>
        </p:txBody>
      </p:sp>
    </p:spTree>
    <p:extLst>
      <p:ext uri="{BB962C8B-B14F-4D97-AF65-F5344CB8AC3E}">
        <p14:creationId xmlns:p14="http://schemas.microsoft.com/office/powerpoint/2010/main" val="2472584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5287908B-838E-4419-BAC7-E09E69475B1F}" type="datetimeFigureOut">
              <a:rPr lang="en-US" smtClean="0"/>
              <a:t>3/24/2023</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A0AEA125-04F2-4B4D-83B7-A950FF5BDF92}" type="slidenum">
              <a:rPr lang="en-US" smtClean="0"/>
              <a:t>‹#›</a:t>
            </a:fld>
            <a:endParaRPr lang="en-US"/>
          </a:p>
        </p:txBody>
      </p:sp>
    </p:spTree>
    <p:extLst>
      <p:ext uri="{BB962C8B-B14F-4D97-AF65-F5344CB8AC3E}">
        <p14:creationId xmlns:p14="http://schemas.microsoft.com/office/powerpoint/2010/main" val="3810717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43000">
              <a:schemeClr val="accent1">
                <a:lumMod val="89000"/>
              </a:schemeClr>
            </a:gs>
            <a:gs pos="60000">
              <a:schemeClr val="accent1">
                <a:alpha val="68000"/>
                <a:lumMod val="53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287908B-838E-4419-BAC7-E09E69475B1F}" type="datetimeFigureOut">
              <a:rPr lang="en-US" smtClean="0"/>
              <a:t>3/24/2023</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A0AEA125-04F2-4B4D-83B7-A950FF5BDF92}" type="slidenum">
              <a:rPr lang="en-US" smtClean="0"/>
              <a:t>‹#›</a:t>
            </a:fld>
            <a:endParaRPr lang="en-US"/>
          </a:p>
        </p:txBody>
      </p:sp>
    </p:spTree>
    <p:extLst>
      <p:ext uri="{BB962C8B-B14F-4D97-AF65-F5344CB8AC3E}">
        <p14:creationId xmlns:p14="http://schemas.microsoft.com/office/powerpoint/2010/main" val="373137449"/>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LIHWAP</a:t>
            </a:r>
          </a:p>
        </p:txBody>
      </p:sp>
      <p:pic>
        <p:nvPicPr>
          <p:cNvPr id="4" name="Picture 3"/>
          <p:cNvPicPr>
            <a:picLocks noChangeAspect="1"/>
          </p:cNvPicPr>
          <p:nvPr/>
        </p:nvPicPr>
        <p:blipFill>
          <a:blip r:embed="rId2"/>
          <a:stretch>
            <a:fillRect/>
          </a:stretch>
        </p:blipFill>
        <p:spPr>
          <a:xfrm>
            <a:off x="4295236" y="306122"/>
            <a:ext cx="2757054" cy="2062079"/>
          </a:xfrm>
          <a:prstGeom prst="rect">
            <a:avLst/>
          </a:prstGeom>
        </p:spPr>
      </p:pic>
      <p:pic>
        <p:nvPicPr>
          <p:cNvPr id="5" name="Picture 4"/>
          <p:cNvPicPr>
            <a:picLocks noChangeAspect="1"/>
          </p:cNvPicPr>
          <p:nvPr/>
        </p:nvPicPr>
        <p:blipFill>
          <a:blip r:embed="rId3"/>
          <a:stretch>
            <a:fillRect/>
          </a:stretch>
        </p:blipFill>
        <p:spPr>
          <a:xfrm>
            <a:off x="3671216" y="4472287"/>
            <a:ext cx="3837622" cy="2015919"/>
          </a:xfrm>
          <a:prstGeom prst="rect">
            <a:avLst/>
          </a:prstGeom>
        </p:spPr>
      </p:pic>
    </p:spTree>
    <p:extLst>
      <p:ext uri="{BB962C8B-B14F-4D97-AF65-F5344CB8AC3E}">
        <p14:creationId xmlns:p14="http://schemas.microsoft.com/office/powerpoint/2010/main" val="627171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7050" y="1345331"/>
            <a:ext cx="9434945" cy="646331"/>
          </a:xfrm>
          <a:prstGeom prst="rect">
            <a:avLst/>
          </a:prstGeom>
        </p:spPr>
        <p:txBody>
          <a:bodyPr wrap="square">
            <a:spAutoFit/>
          </a:bodyPr>
          <a:lstStyle/>
          <a:p>
            <a:r>
              <a:rPr lang="en-US" dirty="0"/>
              <a:t>The first public supply of water delivered in Reading was in 1821 by the Reading Water Company. We celebrated our 200</a:t>
            </a:r>
            <a:r>
              <a:rPr lang="en-US" baseline="30000" dirty="0"/>
              <a:t>th</a:t>
            </a:r>
            <a:r>
              <a:rPr lang="en-US" dirty="0"/>
              <a:t> Anniversary in 2021.</a:t>
            </a:r>
          </a:p>
        </p:txBody>
      </p:sp>
      <p:sp>
        <p:nvSpPr>
          <p:cNvPr id="3" name="Rectangle 2"/>
          <p:cNvSpPr/>
          <p:nvPr/>
        </p:nvSpPr>
        <p:spPr>
          <a:xfrm>
            <a:off x="1357050" y="3659882"/>
            <a:ext cx="9092045" cy="1846659"/>
          </a:xfrm>
          <a:prstGeom prst="rect">
            <a:avLst/>
          </a:prstGeom>
        </p:spPr>
        <p:txBody>
          <a:bodyPr wrap="square">
            <a:spAutoFit/>
          </a:bodyPr>
          <a:lstStyle/>
          <a:p>
            <a:r>
              <a:rPr lang="en-US" dirty="0"/>
              <a:t>The water supply for the City of Reading is obtained from Lake Ontelaunee. Lake Ontelaunee is owned by the City and was constructed in 1926. It is located about eight (8) miles north of the City. Lake Ontelaunee has a capacity of 3.88 billion gallons. </a:t>
            </a:r>
          </a:p>
          <a:p>
            <a:endParaRPr lang="en-US" dirty="0"/>
          </a:p>
          <a:p>
            <a:r>
              <a:rPr lang="en-US" sz="2400" b="1" dirty="0">
                <a:solidFill>
                  <a:schemeClr val="tx2">
                    <a:lumMod val="10000"/>
                  </a:schemeClr>
                </a:solidFill>
              </a:rPr>
              <a:t>We have an Award Winning Source Water Protection Plan.</a:t>
            </a:r>
          </a:p>
        </p:txBody>
      </p:sp>
      <p:sp>
        <p:nvSpPr>
          <p:cNvPr id="4" name="Rectangle 3"/>
          <p:cNvSpPr/>
          <p:nvPr/>
        </p:nvSpPr>
        <p:spPr>
          <a:xfrm>
            <a:off x="1357050" y="2339964"/>
            <a:ext cx="9092045" cy="1200329"/>
          </a:xfrm>
          <a:prstGeom prst="rect">
            <a:avLst/>
          </a:prstGeom>
        </p:spPr>
        <p:txBody>
          <a:bodyPr wrap="square">
            <a:spAutoFit/>
          </a:bodyPr>
          <a:lstStyle/>
          <a:p>
            <a:r>
              <a:rPr lang="en-US" dirty="0"/>
              <a:t>Reading Area Water Authority established on May 20, 1994, has the power to, among other things, acquire, hold, construct, improve, maintain and operate water filtration plants and water distribution systems. (Lease)</a:t>
            </a:r>
          </a:p>
          <a:p>
            <a:endParaRPr lang="en-US" dirty="0"/>
          </a:p>
        </p:txBody>
      </p:sp>
      <p:pic>
        <p:nvPicPr>
          <p:cNvPr id="5" name="Picture 4"/>
          <p:cNvPicPr>
            <a:picLocks noChangeAspect="1"/>
          </p:cNvPicPr>
          <p:nvPr/>
        </p:nvPicPr>
        <p:blipFill>
          <a:blip r:embed="rId2"/>
          <a:stretch>
            <a:fillRect/>
          </a:stretch>
        </p:blipFill>
        <p:spPr>
          <a:xfrm>
            <a:off x="10598726" y="0"/>
            <a:ext cx="1593274" cy="1152244"/>
          </a:xfrm>
          <a:prstGeom prst="rect">
            <a:avLst/>
          </a:prstGeom>
        </p:spPr>
      </p:pic>
      <p:pic>
        <p:nvPicPr>
          <p:cNvPr id="7" name="Picture 6"/>
          <p:cNvPicPr>
            <a:picLocks noChangeAspect="1"/>
          </p:cNvPicPr>
          <p:nvPr/>
        </p:nvPicPr>
        <p:blipFill>
          <a:blip r:embed="rId3"/>
          <a:stretch>
            <a:fillRect/>
          </a:stretch>
        </p:blipFill>
        <p:spPr>
          <a:xfrm>
            <a:off x="9735672" y="5134904"/>
            <a:ext cx="2456328" cy="1723096"/>
          </a:xfrm>
          <a:prstGeom prst="rect">
            <a:avLst/>
          </a:prstGeom>
        </p:spPr>
      </p:pic>
    </p:spTree>
    <p:extLst>
      <p:ext uri="{BB962C8B-B14F-4D97-AF65-F5344CB8AC3E}">
        <p14:creationId xmlns:p14="http://schemas.microsoft.com/office/powerpoint/2010/main" val="3758221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5513" y="1369007"/>
            <a:ext cx="8678487" cy="3693319"/>
          </a:xfrm>
          <a:prstGeom prst="rect">
            <a:avLst/>
          </a:prstGeom>
        </p:spPr>
        <p:txBody>
          <a:bodyPr wrap="square">
            <a:spAutoFit/>
          </a:bodyPr>
          <a:lstStyle/>
          <a:p>
            <a:r>
              <a:rPr lang="en-US" dirty="0"/>
              <a:t>Raw lake water is delivered to the Maidencreek Filter Plant by gravity via a 2,800 foot long, concrete lined, 60 inch diameter conduit with an alternate intake on the Maidencreek which flows right next to the plant. Depending on the season, we draw from either source to take advantage of the raw water quality conditions.</a:t>
            </a:r>
          </a:p>
          <a:p>
            <a:endParaRPr lang="en-US" dirty="0"/>
          </a:p>
          <a:p>
            <a:r>
              <a:rPr lang="en-US" dirty="0"/>
              <a:t>The Maidencreek Filter Plant was constructed in 1935 and has gone through numerous additions, renovations and enhancements. The most recent upgrades will be complete this year with all 8 of the filters being completely renovated. </a:t>
            </a:r>
          </a:p>
          <a:p>
            <a:endParaRPr lang="en-US" dirty="0"/>
          </a:p>
          <a:p>
            <a:r>
              <a:rPr lang="en-US" sz="2400" b="1" dirty="0">
                <a:solidFill>
                  <a:schemeClr val="tx2">
                    <a:lumMod val="10000"/>
                  </a:schemeClr>
                </a:solidFill>
              </a:rPr>
              <a:t>We maintain Presidential status via the AWWA Partnership program.</a:t>
            </a:r>
          </a:p>
          <a:p>
            <a:endParaRPr lang="en-US" sz="2400" b="1" dirty="0">
              <a:solidFill>
                <a:schemeClr val="tx2">
                  <a:lumMod val="10000"/>
                </a:schemeClr>
              </a:solidFill>
            </a:endParaRPr>
          </a:p>
        </p:txBody>
      </p:sp>
      <p:pic>
        <p:nvPicPr>
          <p:cNvPr id="3" name="Picture 2"/>
          <p:cNvPicPr>
            <a:picLocks noChangeAspect="1"/>
          </p:cNvPicPr>
          <p:nvPr/>
        </p:nvPicPr>
        <p:blipFill>
          <a:blip r:embed="rId2"/>
          <a:stretch>
            <a:fillRect/>
          </a:stretch>
        </p:blipFill>
        <p:spPr>
          <a:xfrm>
            <a:off x="10598727" y="0"/>
            <a:ext cx="1593273" cy="1152244"/>
          </a:xfrm>
          <a:prstGeom prst="rect">
            <a:avLst/>
          </a:prstGeom>
        </p:spPr>
      </p:pic>
      <p:pic>
        <p:nvPicPr>
          <p:cNvPr id="4" name="Picture 3"/>
          <p:cNvPicPr>
            <a:picLocks noChangeAspect="1"/>
          </p:cNvPicPr>
          <p:nvPr/>
        </p:nvPicPr>
        <p:blipFill>
          <a:blip r:embed="rId3"/>
          <a:stretch>
            <a:fillRect/>
          </a:stretch>
        </p:blipFill>
        <p:spPr>
          <a:xfrm>
            <a:off x="8810513" y="4587220"/>
            <a:ext cx="3381487" cy="2270780"/>
          </a:xfrm>
          <a:prstGeom prst="rect">
            <a:avLst/>
          </a:prstGeom>
        </p:spPr>
      </p:pic>
    </p:spTree>
    <p:extLst>
      <p:ext uri="{BB962C8B-B14F-4D97-AF65-F5344CB8AC3E}">
        <p14:creationId xmlns:p14="http://schemas.microsoft.com/office/powerpoint/2010/main" val="1774187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4841" y="2389122"/>
            <a:ext cx="8361136" cy="1938992"/>
          </a:xfrm>
          <a:prstGeom prst="rect">
            <a:avLst/>
          </a:prstGeom>
        </p:spPr>
        <p:txBody>
          <a:bodyPr wrap="square">
            <a:spAutoFit/>
          </a:bodyPr>
          <a:lstStyle/>
          <a:p>
            <a:pPr algn="ctr"/>
            <a:r>
              <a:rPr lang="en-US" sz="2400" dirty="0">
                <a:solidFill>
                  <a:schemeClr val="tx2">
                    <a:lumMod val="10000"/>
                  </a:schemeClr>
                </a:solidFill>
              </a:rPr>
              <a:t>The Maidencreek Pumping Station capacity is 25 million gallons per day. Its average daily pumping rate is 15.3 million gallons. The water is pumped to the City’s distribution systems by three (3) force mains; a 36 inch, 30 inch and 24 inch diameter water mains.</a:t>
            </a:r>
          </a:p>
        </p:txBody>
      </p:sp>
      <p:pic>
        <p:nvPicPr>
          <p:cNvPr id="3" name="Picture 2"/>
          <p:cNvPicPr>
            <a:picLocks noChangeAspect="1"/>
          </p:cNvPicPr>
          <p:nvPr/>
        </p:nvPicPr>
        <p:blipFill>
          <a:blip r:embed="rId2"/>
          <a:stretch>
            <a:fillRect/>
          </a:stretch>
        </p:blipFill>
        <p:spPr>
          <a:xfrm>
            <a:off x="10596282" y="-1"/>
            <a:ext cx="1595718" cy="1138845"/>
          </a:xfrm>
          <a:prstGeom prst="rect">
            <a:avLst/>
          </a:prstGeom>
        </p:spPr>
      </p:pic>
    </p:spTree>
    <p:extLst>
      <p:ext uri="{BB962C8B-B14F-4D97-AF65-F5344CB8AC3E}">
        <p14:creationId xmlns:p14="http://schemas.microsoft.com/office/powerpoint/2010/main" val="413731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1882" y="1951726"/>
            <a:ext cx="9777845" cy="1569660"/>
          </a:xfrm>
          <a:prstGeom prst="rect">
            <a:avLst/>
          </a:prstGeom>
        </p:spPr>
        <p:txBody>
          <a:bodyPr wrap="square">
            <a:spAutoFit/>
          </a:bodyPr>
          <a:lstStyle/>
          <a:p>
            <a:pPr algn="ctr"/>
            <a:r>
              <a:rPr lang="en-US" sz="2400" b="1" dirty="0">
                <a:solidFill>
                  <a:schemeClr val="tx2">
                    <a:lumMod val="10000"/>
                  </a:schemeClr>
                </a:solidFill>
              </a:rPr>
              <a:t>Reading is a city and the county seat of Berks County, Pennsylvania. Reading is the </a:t>
            </a:r>
          </a:p>
          <a:p>
            <a:pPr algn="ctr"/>
            <a:r>
              <a:rPr lang="en-US" sz="2400" b="1" dirty="0">
                <a:solidFill>
                  <a:schemeClr val="tx2">
                    <a:lumMod val="10000"/>
                  </a:schemeClr>
                </a:solidFill>
              </a:rPr>
              <a:t>fourth-largest city in Pennsylvania after Philadelphia, Pittsburgh, and Allentown. </a:t>
            </a:r>
          </a:p>
        </p:txBody>
      </p:sp>
      <p:pic>
        <p:nvPicPr>
          <p:cNvPr id="4" name="Picture 3"/>
          <p:cNvPicPr>
            <a:picLocks noChangeAspect="1"/>
          </p:cNvPicPr>
          <p:nvPr/>
        </p:nvPicPr>
        <p:blipFill>
          <a:blip r:embed="rId2"/>
          <a:stretch>
            <a:fillRect/>
          </a:stretch>
        </p:blipFill>
        <p:spPr>
          <a:xfrm>
            <a:off x="10585525" y="0"/>
            <a:ext cx="1606475" cy="1152244"/>
          </a:xfrm>
          <a:prstGeom prst="rect">
            <a:avLst/>
          </a:prstGeom>
        </p:spPr>
      </p:pic>
      <p:pic>
        <p:nvPicPr>
          <p:cNvPr id="5" name="Picture 4"/>
          <p:cNvPicPr>
            <a:picLocks noChangeAspect="1"/>
          </p:cNvPicPr>
          <p:nvPr/>
        </p:nvPicPr>
        <p:blipFill>
          <a:blip r:embed="rId3"/>
          <a:stretch>
            <a:fillRect/>
          </a:stretch>
        </p:blipFill>
        <p:spPr>
          <a:xfrm>
            <a:off x="5415908" y="4690334"/>
            <a:ext cx="6776093" cy="2167667"/>
          </a:xfrm>
          <a:prstGeom prst="rect">
            <a:avLst/>
          </a:prstGeom>
        </p:spPr>
      </p:pic>
    </p:spTree>
    <p:extLst>
      <p:ext uri="{BB962C8B-B14F-4D97-AF65-F5344CB8AC3E}">
        <p14:creationId xmlns:p14="http://schemas.microsoft.com/office/powerpoint/2010/main" val="448099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8511" y="1818285"/>
            <a:ext cx="9922016" cy="2215991"/>
          </a:xfrm>
          <a:prstGeom prst="rect">
            <a:avLst/>
          </a:prstGeom>
        </p:spPr>
        <p:txBody>
          <a:bodyPr wrap="square">
            <a:spAutoFit/>
          </a:bodyPr>
          <a:lstStyle/>
          <a:p>
            <a:endParaRPr lang="en-US" dirty="0"/>
          </a:p>
          <a:p>
            <a:endParaRPr lang="en-US" dirty="0"/>
          </a:p>
          <a:p>
            <a:endParaRPr lang="en-US" dirty="0"/>
          </a:p>
          <a:p>
            <a:r>
              <a:rPr lang="en-US" sz="2400" b="1" dirty="0">
                <a:solidFill>
                  <a:schemeClr val="tx2">
                    <a:lumMod val="10000"/>
                  </a:schemeClr>
                </a:solidFill>
              </a:rPr>
              <a:t>In 2011 Reading was declared the poorest small city in the nation.”</a:t>
            </a:r>
          </a:p>
          <a:p>
            <a:endParaRPr lang="en-US" sz="2400" b="1" dirty="0">
              <a:solidFill>
                <a:schemeClr val="tx2">
                  <a:lumMod val="10000"/>
                </a:schemeClr>
              </a:solidFill>
            </a:endParaRPr>
          </a:p>
          <a:p>
            <a:endParaRPr lang="en-US" b="1" dirty="0"/>
          </a:p>
          <a:p>
            <a:endParaRPr lang="en-US" dirty="0"/>
          </a:p>
        </p:txBody>
      </p:sp>
      <p:pic>
        <p:nvPicPr>
          <p:cNvPr id="3" name="Picture 2"/>
          <p:cNvPicPr>
            <a:picLocks noChangeAspect="1"/>
          </p:cNvPicPr>
          <p:nvPr/>
        </p:nvPicPr>
        <p:blipFill>
          <a:blip r:embed="rId2"/>
          <a:stretch>
            <a:fillRect/>
          </a:stretch>
        </p:blipFill>
        <p:spPr>
          <a:xfrm>
            <a:off x="10598727" y="0"/>
            <a:ext cx="1593273" cy="1152244"/>
          </a:xfrm>
          <a:prstGeom prst="rect">
            <a:avLst/>
          </a:prstGeom>
        </p:spPr>
      </p:pic>
      <p:pic>
        <p:nvPicPr>
          <p:cNvPr id="4" name="Picture 3"/>
          <p:cNvPicPr>
            <a:picLocks noChangeAspect="1"/>
          </p:cNvPicPr>
          <p:nvPr/>
        </p:nvPicPr>
        <p:blipFill>
          <a:blip r:embed="rId3"/>
          <a:stretch>
            <a:fillRect/>
          </a:stretch>
        </p:blipFill>
        <p:spPr>
          <a:xfrm>
            <a:off x="8111267" y="4142457"/>
            <a:ext cx="4080734" cy="2715543"/>
          </a:xfrm>
          <a:prstGeom prst="rect">
            <a:avLst/>
          </a:prstGeom>
        </p:spPr>
      </p:pic>
    </p:spTree>
    <p:extLst>
      <p:ext uri="{BB962C8B-B14F-4D97-AF65-F5344CB8AC3E}">
        <p14:creationId xmlns:p14="http://schemas.microsoft.com/office/powerpoint/2010/main" val="1738666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8085" y="2128792"/>
            <a:ext cx="11679382" cy="2800767"/>
          </a:xfrm>
          <a:prstGeom prst="rect">
            <a:avLst/>
          </a:prstGeom>
        </p:spPr>
        <p:txBody>
          <a:bodyPr wrap="square">
            <a:spAutoFit/>
          </a:bodyPr>
          <a:lstStyle/>
          <a:p>
            <a:pPr algn="ctr"/>
            <a:r>
              <a:rPr lang="en-US" sz="2400" dirty="0"/>
              <a:t>As of the 2020 United States census, Reading had a population of 95,112. Of which, </a:t>
            </a:r>
          </a:p>
          <a:p>
            <a:pPr algn="ctr"/>
            <a:r>
              <a:rPr lang="en-US" sz="4000" b="1" dirty="0">
                <a:solidFill>
                  <a:schemeClr val="tx2">
                    <a:lumMod val="10000"/>
                  </a:schemeClr>
                </a:solidFill>
              </a:rPr>
              <a:t>68.9% were Hispanic/Latino</a:t>
            </a:r>
            <a:endParaRPr lang="en-US" sz="4000" dirty="0"/>
          </a:p>
          <a:p>
            <a:pPr algn="ctr"/>
            <a:endParaRPr lang="en-US" sz="4000" dirty="0"/>
          </a:p>
          <a:p>
            <a:pPr algn="ctr"/>
            <a:r>
              <a:rPr lang="en-US" sz="2400" dirty="0"/>
              <a:t>The median income for a household in the city was $26,698, and the median income for a family was $31,067. </a:t>
            </a:r>
          </a:p>
          <a:p>
            <a:pPr algn="ctr"/>
            <a:endParaRPr lang="en-US" sz="2400" dirty="0"/>
          </a:p>
        </p:txBody>
      </p:sp>
      <p:pic>
        <p:nvPicPr>
          <p:cNvPr id="3" name="Picture 2"/>
          <p:cNvPicPr>
            <a:picLocks noChangeAspect="1"/>
          </p:cNvPicPr>
          <p:nvPr/>
        </p:nvPicPr>
        <p:blipFill>
          <a:blip r:embed="rId2"/>
          <a:stretch>
            <a:fillRect/>
          </a:stretch>
        </p:blipFill>
        <p:spPr>
          <a:xfrm>
            <a:off x="10596282" y="0"/>
            <a:ext cx="1595718" cy="1130531"/>
          </a:xfrm>
          <a:prstGeom prst="rect">
            <a:avLst/>
          </a:prstGeom>
        </p:spPr>
      </p:pic>
      <p:pic>
        <p:nvPicPr>
          <p:cNvPr id="4" name="Picture 3"/>
          <p:cNvPicPr>
            <a:picLocks noChangeAspect="1"/>
          </p:cNvPicPr>
          <p:nvPr/>
        </p:nvPicPr>
        <p:blipFill>
          <a:blip r:embed="rId3"/>
          <a:stretch>
            <a:fillRect/>
          </a:stretch>
        </p:blipFill>
        <p:spPr>
          <a:xfrm>
            <a:off x="10176735" y="4249408"/>
            <a:ext cx="2015266" cy="2608592"/>
          </a:xfrm>
          <a:prstGeom prst="rect">
            <a:avLst/>
          </a:prstGeom>
        </p:spPr>
      </p:pic>
    </p:spTree>
    <p:extLst>
      <p:ext uri="{BB962C8B-B14F-4D97-AF65-F5344CB8AC3E}">
        <p14:creationId xmlns:p14="http://schemas.microsoft.com/office/powerpoint/2010/main" val="3315893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2542" y="1995139"/>
            <a:ext cx="10110354" cy="1754326"/>
          </a:xfrm>
          <a:prstGeom prst="rect">
            <a:avLst/>
          </a:prstGeom>
        </p:spPr>
        <p:txBody>
          <a:bodyPr wrap="square">
            <a:spAutoFit/>
          </a:bodyPr>
          <a:lstStyle/>
          <a:p>
            <a:r>
              <a:rPr lang="en-US" dirty="0"/>
              <a:t>RAWA has had a significant impact on the financial results of the City, increasing its Lease payment strategy from approximately $8mm a year to nearly $13mm. All while holding the water rates stagnant without any increase over the last seven budgets. </a:t>
            </a:r>
          </a:p>
          <a:p>
            <a:endParaRPr lang="en-US" dirty="0"/>
          </a:p>
          <a:p>
            <a:r>
              <a:rPr lang="en-US" dirty="0"/>
              <a:t>The net result is a nearly $30mm savings to the ratepayers and an Annual Budget over $7mm less than it could be had the allowable 3% ACT 47 increases been fulfilled.</a:t>
            </a:r>
          </a:p>
        </p:txBody>
      </p:sp>
      <p:pic>
        <p:nvPicPr>
          <p:cNvPr id="3" name="Picture 2"/>
          <p:cNvPicPr>
            <a:picLocks noChangeAspect="1"/>
          </p:cNvPicPr>
          <p:nvPr/>
        </p:nvPicPr>
        <p:blipFill>
          <a:blip r:embed="rId2"/>
          <a:stretch>
            <a:fillRect/>
          </a:stretch>
        </p:blipFill>
        <p:spPr>
          <a:xfrm>
            <a:off x="10582102" y="0"/>
            <a:ext cx="1609898" cy="1152244"/>
          </a:xfrm>
          <a:prstGeom prst="rect">
            <a:avLst/>
          </a:prstGeom>
        </p:spPr>
      </p:pic>
      <p:pic>
        <p:nvPicPr>
          <p:cNvPr id="4" name="Picture 3"/>
          <p:cNvPicPr>
            <a:picLocks noChangeAspect="1"/>
          </p:cNvPicPr>
          <p:nvPr/>
        </p:nvPicPr>
        <p:blipFill>
          <a:blip r:embed="rId3"/>
          <a:stretch>
            <a:fillRect/>
          </a:stretch>
        </p:blipFill>
        <p:spPr>
          <a:xfrm>
            <a:off x="8304905" y="4035053"/>
            <a:ext cx="3887096" cy="2822948"/>
          </a:xfrm>
          <a:prstGeom prst="rect">
            <a:avLst/>
          </a:prstGeom>
        </p:spPr>
      </p:pic>
    </p:spTree>
    <p:extLst>
      <p:ext uri="{BB962C8B-B14F-4D97-AF65-F5344CB8AC3E}">
        <p14:creationId xmlns:p14="http://schemas.microsoft.com/office/powerpoint/2010/main" val="2935442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7746" y="3013066"/>
            <a:ext cx="9945811" cy="923330"/>
          </a:xfrm>
          <a:prstGeom prst="rect">
            <a:avLst/>
          </a:prstGeom>
        </p:spPr>
        <p:txBody>
          <a:bodyPr wrap="square">
            <a:spAutoFit/>
          </a:bodyPr>
          <a:lstStyle/>
          <a:p>
            <a:pPr algn="ctr"/>
            <a:r>
              <a:rPr lang="en-US" dirty="0"/>
              <a:t>In addition, the Authority has built relationships with the City Council and Administrations which has resulted in over $4mm in Lead remediation Grants.</a:t>
            </a:r>
          </a:p>
          <a:p>
            <a:pPr algn="ctr"/>
            <a:endParaRPr lang="en-US" dirty="0"/>
          </a:p>
        </p:txBody>
      </p:sp>
      <p:pic>
        <p:nvPicPr>
          <p:cNvPr id="3" name="Picture 2"/>
          <p:cNvPicPr>
            <a:picLocks noChangeAspect="1"/>
          </p:cNvPicPr>
          <p:nvPr/>
        </p:nvPicPr>
        <p:blipFill>
          <a:blip r:embed="rId2"/>
          <a:stretch>
            <a:fillRect/>
          </a:stretch>
        </p:blipFill>
        <p:spPr>
          <a:xfrm>
            <a:off x="10582102" y="0"/>
            <a:ext cx="1609898" cy="1152244"/>
          </a:xfrm>
          <a:prstGeom prst="rect">
            <a:avLst/>
          </a:prstGeom>
        </p:spPr>
      </p:pic>
      <p:pic>
        <p:nvPicPr>
          <p:cNvPr id="4" name="Picture 3"/>
          <p:cNvPicPr>
            <a:picLocks noChangeAspect="1"/>
          </p:cNvPicPr>
          <p:nvPr/>
        </p:nvPicPr>
        <p:blipFill>
          <a:blip r:embed="rId3"/>
          <a:stretch>
            <a:fillRect/>
          </a:stretch>
        </p:blipFill>
        <p:spPr>
          <a:xfrm>
            <a:off x="7045374" y="5506717"/>
            <a:ext cx="5146626" cy="1351283"/>
          </a:xfrm>
          <a:prstGeom prst="rect">
            <a:avLst/>
          </a:prstGeom>
        </p:spPr>
      </p:pic>
    </p:spTree>
    <p:extLst>
      <p:ext uri="{BB962C8B-B14F-4D97-AF65-F5344CB8AC3E}">
        <p14:creationId xmlns:p14="http://schemas.microsoft.com/office/powerpoint/2010/main" val="3022463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895" y="2497794"/>
            <a:ext cx="10474036" cy="3508653"/>
          </a:xfrm>
          <a:prstGeom prst="rect">
            <a:avLst/>
          </a:prstGeom>
        </p:spPr>
        <p:txBody>
          <a:bodyPr wrap="square">
            <a:spAutoFit/>
          </a:bodyPr>
          <a:lstStyle/>
          <a:p>
            <a:r>
              <a:rPr lang="en-US" dirty="0"/>
              <a:t>The most important element of our plan was for our Administration to understand the qualifications for the aid and to create a plan to get qualified applicants to apply, using “data” available in our current billing and collection processes. </a:t>
            </a:r>
          </a:p>
          <a:p>
            <a:endParaRPr lang="en-US" dirty="0"/>
          </a:p>
          <a:p>
            <a:endParaRPr lang="en-US" dirty="0"/>
          </a:p>
          <a:p>
            <a:pPr algn="ctr"/>
            <a:r>
              <a:rPr lang="en-US" dirty="0"/>
              <a:t>WE NEEDED TO KNOW THE SYSTEM DAY ONE-</a:t>
            </a:r>
          </a:p>
          <a:p>
            <a:pPr algn="ctr"/>
            <a:r>
              <a:rPr lang="en-US" dirty="0"/>
              <a:t> TO GET A JUMP ON OTHERS AND </a:t>
            </a:r>
          </a:p>
          <a:p>
            <a:pPr algn="ctr"/>
            <a:r>
              <a:rPr lang="en-US" dirty="0"/>
              <a:t>TO HAVE A PLAN IN PLACE. </a:t>
            </a:r>
          </a:p>
          <a:p>
            <a:pPr algn="ctr"/>
            <a:endParaRPr lang="en-US" dirty="0"/>
          </a:p>
          <a:p>
            <a:pPr algn="ctr"/>
            <a:endParaRPr lang="en-US" dirty="0"/>
          </a:p>
          <a:p>
            <a:pPr algn="ctr"/>
            <a:endParaRPr lang="en-US" dirty="0"/>
          </a:p>
          <a:p>
            <a:pPr algn="ctr"/>
            <a:r>
              <a:rPr lang="en-US" sz="2400" b="1" dirty="0">
                <a:solidFill>
                  <a:schemeClr val="tx2">
                    <a:lumMod val="10000"/>
                  </a:schemeClr>
                </a:solidFill>
              </a:rPr>
              <a:t>WE NEEDED TO WIN THE RACE TO THE POT OF GOLD.</a:t>
            </a:r>
          </a:p>
        </p:txBody>
      </p:sp>
      <p:pic>
        <p:nvPicPr>
          <p:cNvPr id="3" name="Picture 2"/>
          <p:cNvPicPr>
            <a:picLocks noChangeAspect="1"/>
          </p:cNvPicPr>
          <p:nvPr/>
        </p:nvPicPr>
        <p:blipFill>
          <a:blip r:embed="rId2"/>
          <a:stretch>
            <a:fillRect/>
          </a:stretch>
        </p:blipFill>
        <p:spPr>
          <a:xfrm>
            <a:off x="10590415" y="0"/>
            <a:ext cx="1601585" cy="1152244"/>
          </a:xfrm>
          <a:prstGeom prst="rect">
            <a:avLst/>
          </a:prstGeom>
        </p:spPr>
      </p:pic>
      <p:sp>
        <p:nvSpPr>
          <p:cNvPr id="4" name="Rectangle 3"/>
          <p:cNvSpPr/>
          <p:nvPr/>
        </p:nvSpPr>
        <p:spPr>
          <a:xfrm>
            <a:off x="714895" y="1171522"/>
            <a:ext cx="10922924" cy="830997"/>
          </a:xfrm>
          <a:prstGeom prst="rect">
            <a:avLst/>
          </a:prstGeom>
        </p:spPr>
        <p:txBody>
          <a:bodyPr wrap="square">
            <a:spAutoFit/>
          </a:bodyPr>
          <a:lstStyle/>
          <a:p>
            <a:pPr algn="ctr"/>
            <a:r>
              <a:rPr lang="en-US" sz="2400" dirty="0"/>
              <a:t>This leads us to a recap of our strategy and results </a:t>
            </a:r>
          </a:p>
          <a:p>
            <a:pPr algn="ctr"/>
            <a:r>
              <a:rPr lang="en-US" sz="2400" dirty="0"/>
              <a:t>for the LIHWAP program</a:t>
            </a:r>
            <a:r>
              <a:rPr lang="en-US" dirty="0"/>
              <a:t>.</a:t>
            </a:r>
          </a:p>
        </p:txBody>
      </p:sp>
      <p:pic>
        <p:nvPicPr>
          <p:cNvPr id="5" name="Picture 4"/>
          <p:cNvPicPr>
            <a:picLocks noChangeAspect="1"/>
          </p:cNvPicPr>
          <p:nvPr/>
        </p:nvPicPr>
        <p:blipFill>
          <a:blip r:embed="rId3"/>
          <a:stretch>
            <a:fillRect/>
          </a:stretch>
        </p:blipFill>
        <p:spPr>
          <a:xfrm>
            <a:off x="10048875" y="4714875"/>
            <a:ext cx="2143125" cy="2143125"/>
          </a:xfrm>
          <a:prstGeom prst="rect">
            <a:avLst/>
          </a:prstGeom>
        </p:spPr>
      </p:pic>
    </p:spTree>
    <p:extLst>
      <p:ext uri="{BB962C8B-B14F-4D97-AF65-F5344CB8AC3E}">
        <p14:creationId xmlns:p14="http://schemas.microsoft.com/office/powerpoint/2010/main" val="3933076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0543" y="2560734"/>
            <a:ext cx="9488815" cy="830997"/>
          </a:xfrm>
          <a:prstGeom prst="rect">
            <a:avLst/>
          </a:prstGeom>
        </p:spPr>
        <p:txBody>
          <a:bodyPr wrap="none">
            <a:spAutoFit/>
          </a:bodyPr>
          <a:lstStyle/>
          <a:p>
            <a:pPr algn="ctr"/>
            <a:r>
              <a:rPr lang="en-US" sz="2400" dirty="0"/>
              <a:t>We quickly identified our CSR’s (Customer Service Representatives)</a:t>
            </a:r>
          </a:p>
          <a:p>
            <a:pPr algn="ctr"/>
            <a:r>
              <a:rPr lang="en-US" sz="2400" dirty="0"/>
              <a:t>would be the critical component to any success we achieved.</a:t>
            </a:r>
          </a:p>
        </p:txBody>
      </p:sp>
      <p:pic>
        <p:nvPicPr>
          <p:cNvPr id="3" name="Picture 2"/>
          <p:cNvPicPr>
            <a:picLocks noChangeAspect="1"/>
          </p:cNvPicPr>
          <p:nvPr/>
        </p:nvPicPr>
        <p:blipFill>
          <a:blip r:embed="rId2"/>
          <a:stretch>
            <a:fillRect/>
          </a:stretch>
        </p:blipFill>
        <p:spPr>
          <a:xfrm>
            <a:off x="10582102" y="0"/>
            <a:ext cx="1609898" cy="1152244"/>
          </a:xfrm>
          <a:prstGeom prst="rect">
            <a:avLst/>
          </a:prstGeom>
        </p:spPr>
      </p:pic>
      <p:pic>
        <p:nvPicPr>
          <p:cNvPr id="4" name="Picture 3"/>
          <p:cNvPicPr>
            <a:picLocks noChangeAspect="1"/>
          </p:cNvPicPr>
          <p:nvPr/>
        </p:nvPicPr>
        <p:blipFill>
          <a:blip r:embed="rId3"/>
          <a:stretch>
            <a:fillRect/>
          </a:stretch>
        </p:blipFill>
        <p:spPr>
          <a:xfrm>
            <a:off x="7701176" y="4496697"/>
            <a:ext cx="4490824" cy="2361304"/>
          </a:xfrm>
          <a:prstGeom prst="rect">
            <a:avLst/>
          </a:prstGeom>
        </p:spPr>
      </p:pic>
    </p:spTree>
    <p:extLst>
      <p:ext uri="{BB962C8B-B14F-4D97-AF65-F5344CB8AC3E}">
        <p14:creationId xmlns:p14="http://schemas.microsoft.com/office/powerpoint/2010/main" val="1339287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6156" y="2061854"/>
            <a:ext cx="8474419" cy="2062103"/>
          </a:xfrm>
          <a:prstGeom prst="rect">
            <a:avLst/>
          </a:prstGeom>
        </p:spPr>
        <p:txBody>
          <a:bodyPr wrap="square">
            <a:spAutoFit/>
          </a:bodyPr>
          <a:lstStyle/>
          <a:p>
            <a:pPr algn="ctr"/>
            <a:r>
              <a:rPr lang="en-US" sz="3200" b="1" dirty="0"/>
              <a:t>We knew </a:t>
            </a:r>
            <a:r>
              <a:rPr lang="en-US" sz="3200" b="1" dirty="0">
                <a:solidFill>
                  <a:schemeClr val="tx2">
                    <a:lumMod val="10000"/>
                  </a:schemeClr>
                </a:solidFill>
              </a:rPr>
              <a:t>Our Data Base </a:t>
            </a:r>
            <a:r>
              <a:rPr lang="en-US" sz="3200" b="1" dirty="0"/>
              <a:t>offered an real opportunity for getting qualified candidates to apply. We engaged our IT specialist to do searches in our system.</a:t>
            </a:r>
          </a:p>
        </p:txBody>
      </p:sp>
      <p:pic>
        <p:nvPicPr>
          <p:cNvPr id="3" name="Picture 2"/>
          <p:cNvPicPr>
            <a:picLocks noChangeAspect="1"/>
          </p:cNvPicPr>
          <p:nvPr/>
        </p:nvPicPr>
        <p:blipFill>
          <a:blip r:embed="rId2"/>
          <a:stretch>
            <a:fillRect/>
          </a:stretch>
        </p:blipFill>
        <p:spPr>
          <a:xfrm>
            <a:off x="10598727" y="0"/>
            <a:ext cx="1593273" cy="1152244"/>
          </a:xfrm>
          <a:prstGeom prst="rect">
            <a:avLst/>
          </a:prstGeom>
        </p:spPr>
      </p:pic>
      <p:pic>
        <p:nvPicPr>
          <p:cNvPr id="4" name="Picture 3"/>
          <p:cNvPicPr>
            <a:picLocks noChangeAspect="1"/>
          </p:cNvPicPr>
          <p:nvPr/>
        </p:nvPicPr>
        <p:blipFill>
          <a:blip r:embed="rId3"/>
          <a:stretch>
            <a:fillRect/>
          </a:stretch>
        </p:blipFill>
        <p:spPr>
          <a:xfrm>
            <a:off x="8649149" y="4500393"/>
            <a:ext cx="3542852" cy="2357607"/>
          </a:xfrm>
          <a:prstGeom prst="rect">
            <a:avLst/>
          </a:prstGeom>
        </p:spPr>
      </p:pic>
    </p:spTree>
    <p:extLst>
      <p:ext uri="{BB962C8B-B14F-4D97-AF65-F5344CB8AC3E}">
        <p14:creationId xmlns:p14="http://schemas.microsoft.com/office/powerpoint/2010/main" val="606102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1756" y="2909870"/>
            <a:ext cx="10169451" cy="646331"/>
          </a:xfrm>
          <a:prstGeom prst="rect">
            <a:avLst/>
          </a:prstGeom>
        </p:spPr>
        <p:txBody>
          <a:bodyPr wrap="none">
            <a:spAutoFit/>
          </a:bodyPr>
          <a:lstStyle/>
          <a:p>
            <a:r>
              <a:rPr lang="en-US" sz="3600" dirty="0"/>
              <a:t>We wanted to help as many people as we could.</a:t>
            </a:r>
          </a:p>
        </p:txBody>
      </p:sp>
      <p:pic>
        <p:nvPicPr>
          <p:cNvPr id="3" name="Picture 2"/>
          <p:cNvPicPr>
            <a:picLocks noChangeAspect="1"/>
          </p:cNvPicPr>
          <p:nvPr/>
        </p:nvPicPr>
        <p:blipFill>
          <a:blip r:embed="rId2"/>
          <a:stretch>
            <a:fillRect/>
          </a:stretch>
        </p:blipFill>
        <p:spPr>
          <a:xfrm>
            <a:off x="10590415" y="0"/>
            <a:ext cx="1601585" cy="1152244"/>
          </a:xfrm>
          <a:prstGeom prst="rect">
            <a:avLst/>
          </a:prstGeom>
        </p:spPr>
      </p:pic>
      <p:pic>
        <p:nvPicPr>
          <p:cNvPr id="4" name="Picture 3"/>
          <p:cNvPicPr>
            <a:picLocks noChangeAspect="1"/>
          </p:cNvPicPr>
          <p:nvPr/>
        </p:nvPicPr>
        <p:blipFill>
          <a:blip r:embed="rId3"/>
          <a:stretch>
            <a:fillRect/>
          </a:stretch>
        </p:blipFill>
        <p:spPr>
          <a:xfrm>
            <a:off x="7003229" y="3952287"/>
            <a:ext cx="5188772" cy="2905713"/>
          </a:xfrm>
          <a:prstGeom prst="rect">
            <a:avLst/>
          </a:prstGeom>
        </p:spPr>
      </p:pic>
    </p:spTree>
    <p:extLst>
      <p:ext uri="{BB962C8B-B14F-4D97-AF65-F5344CB8AC3E}">
        <p14:creationId xmlns:p14="http://schemas.microsoft.com/office/powerpoint/2010/main" val="2645892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0915" y="2255982"/>
            <a:ext cx="11165580" cy="1569660"/>
          </a:xfrm>
          <a:prstGeom prst="rect">
            <a:avLst/>
          </a:prstGeom>
        </p:spPr>
        <p:txBody>
          <a:bodyPr wrap="square">
            <a:spAutoFit/>
          </a:bodyPr>
          <a:lstStyle/>
          <a:p>
            <a:pPr algn="ctr"/>
            <a:r>
              <a:rPr lang="en-US" sz="3200" dirty="0"/>
              <a:t>We presumed these would be payments we probably would not have ever seen, if we didn’t get them qualified. It was a huge opportunity for unbudgeted for revenue.</a:t>
            </a:r>
          </a:p>
        </p:txBody>
      </p:sp>
      <p:pic>
        <p:nvPicPr>
          <p:cNvPr id="3" name="Picture 2"/>
          <p:cNvPicPr>
            <a:picLocks noChangeAspect="1"/>
          </p:cNvPicPr>
          <p:nvPr/>
        </p:nvPicPr>
        <p:blipFill>
          <a:blip r:embed="rId2"/>
          <a:stretch>
            <a:fillRect/>
          </a:stretch>
        </p:blipFill>
        <p:spPr>
          <a:xfrm>
            <a:off x="10598727" y="0"/>
            <a:ext cx="1593273" cy="1152244"/>
          </a:xfrm>
          <a:prstGeom prst="rect">
            <a:avLst/>
          </a:prstGeom>
        </p:spPr>
      </p:pic>
      <p:pic>
        <p:nvPicPr>
          <p:cNvPr id="4" name="Picture 3"/>
          <p:cNvPicPr>
            <a:picLocks noChangeAspect="1"/>
          </p:cNvPicPr>
          <p:nvPr/>
        </p:nvPicPr>
        <p:blipFill>
          <a:blip r:embed="rId3"/>
          <a:stretch>
            <a:fillRect/>
          </a:stretch>
        </p:blipFill>
        <p:spPr>
          <a:xfrm>
            <a:off x="7659445" y="4474753"/>
            <a:ext cx="4532555" cy="2383247"/>
          </a:xfrm>
          <a:prstGeom prst="rect">
            <a:avLst/>
          </a:prstGeom>
        </p:spPr>
      </p:pic>
    </p:spTree>
    <p:extLst>
      <p:ext uri="{BB962C8B-B14F-4D97-AF65-F5344CB8AC3E}">
        <p14:creationId xmlns:p14="http://schemas.microsoft.com/office/powerpoint/2010/main" val="3932280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3782" y="2423702"/>
            <a:ext cx="10058400" cy="2062103"/>
          </a:xfrm>
          <a:prstGeom prst="rect">
            <a:avLst/>
          </a:prstGeom>
        </p:spPr>
        <p:txBody>
          <a:bodyPr wrap="square">
            <a:spAutoFit/>
          </a:bodyPr>
          <a:lstStyle/>
          <a:p>
            <a:pPr algn="ctr"/>
            <a:r>
              <a:rPr lang="en-US" sz="3200" dirty="0"/>
              <a:t>We included basic fundamentals like sending letters informing of the program with a follow up phone call and our CSR’s checking every time a call came in to see if there was an opportunity there.</a:t>
            </a:r>
          </a:p>
        </p:txBody>
      </p:sp>
      <p:pic>
        <p:nvPicPr>
          <p:cNvPr id="3" name="Picture 2"/>
          <p:cNvPicPr>
            <a:picLocks noChangeAspect="1"/>
          </p:cNvPicPr>
          <p:nvPr/>
        </p:nvPicPr>
        <p:blipFill>
          <a:blip r:embed="rId2"/>
          <a:stretch>
            <a:fillRect/>
          </a:stretch>
        </p:blipFill>
        <p:spPr>
          <a:xfrm>
            <a:off x="10590415" y="17072"/>
            <a:ext cx="1601585" cy="1152244"/>
          </a:xfrm>
          <a:prstGeom prst="rect">
            <a:avLst/>
          </a:prstGeom>
        </p:spPr>
      </p:pic>
      <p:pic>
        <p:nvPicPr>
          <p:cNvPr id="4" name="Picture 3"/>
          <p:cNvPicPr>
            <a:picLocks noChangeAspect="1"/>
          </p:cNvPicPr>
          <p:nvPr/>
        </p:nvPicPr>
        <p:blipFill>
          <a:blip r:embed="rId3"/>
          <a:stretch>
            <a:fillRect/>
          </a:stretch>
        </p:blipFill>
        <p:spPr>
          <a:xfrm>
            <a:off x="8390965" y="4927316"/>
            <a:ext cx="3801035" cy="1930684"/>
          </a:xfrm>
          <a:prstGeom prst="rect">
            <a:avLst/>
          </a:prstGeom>
        </p:spPr>
      </p:pic>
    </p:spTree>
    <p:extLst>
      <p:ext uri="{BB962C8B-B14F-4D97-AF65-F5344CB8AC3E}">
        <p14:creationId xmlns:p14="http://schemas.microsoft.com/office/powerpoint/2010/main" val="562332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2369" y="2497167"/>
            <a:ext cx="9541779" cy="2062103"/>
          </a:xfrm>
          <a:prstGeom prst="rect">
            <a:avLst/>
          </a:prstGeom>
        </p:spPr>
        <p:txBody>
          <a:bodyPr wrap="none">
            <a:spAutoFit/>
          </a:bodyPr>
          <a:lstStyle/>
          <a:p>
            <a:pPr algn="ctr"/>
            <a:r>
              <a:rPr lang="en-US" sz="3200" dirty="0"/>
              <a:t>We knew anyone on a payment plan would qualify </a:t>
            </a:r>
          </a:p>
          <a:p>
            <a:pPr algn="ctr"/>
            <a:r>
              <a:rPr lang="en-US" sz="3200" dirty="0"/>
              <a:t>because they could be facing a turn off. </a:t>
            </a:r>
          </a:p>
          <a:p>
            <a:pPr algn="ctr"/>
            <a:r>
              <a:rPr lang="en-US" sz="3200" dirty="0"/>
              <a:t>We targeted them. We reached out for them.</a:t>
            </a:r>
          </a:p>
          <a:p>
            <a:endParaRPr lang="en-US" sz="3200" dirty="0"/>
          </a:p>
        </p:txBody>
      </p:sp>
      <p:pic>
        <p:nvPicPr>
          <p:cNvPr id="3" name="Picture 2"/>
          <p:cNvPicPr>
            <a:picLocks noChangeAspect="1"/>
          </p:cNvPicPr>
          <p:nvPr/>
        </p:nvPicPr>
        <p:blipFill>
          <a:blip r:embed="rId2"/>
          <a:stretch>
            <a:fillRect/>
          </a:stretch>
        </p:blipFill>
        <p:spPr>
          <a:xfrm>
            <a:off x="10598727" y="0"/>
            <a:ext cx="1593273" cy="1152244"/>
          </a:xfrm>
          <a:prstGeom prst="rect">
            <a:avLst/>
          </a:prstGeom>
        </p:spPr>
      </p:pic>
      <p:pic>
        <p:nvPicPr>
          <p:cNvPr id="4" name="Picture 3"/>
          <p:cNvPicPr>
            <a:picLocks noChangeAspect="1"/>
          </p:cNvPicPr>
          <p:nvPr/>
        </p:nvPicPr>
        <p:blipFill>
          <a:blip r:embed="rId3"/>
          <a:stretch>
            <a:fillRect/>
          </a:stretch>
        </p:blipFill>
        <p:spPr>
          <a:xfrm>
            <a:off x="7504953" y="4797911"/>
            <a:ext cx="4687048" cy="2060089"/>
          </a:xfrm>
          <a:prstGeom prst="rect">
            <a:avLst/>
          </a:prstGeom>
        </p:spPr>
      </p:pic>
    </p:spTree>
    <p:extLst>
      <p:ext uri="{BB962C8B-B14F-4D97-AF65-F5344CB8AC3E}">
        <p14:creationId xmlns:p14="http://schemas.microsoft.com/office/powerpoint/2010/main" val="1127959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00054" y="2388122"/>
            <a:ext cx="7503977" cy="1569660"/>
          </a:xfrm>
          <a:prstGeom prst="rect">
            <a:avLst/>
          </a:prstGeom>
        </p:spPr>
        <p:txBody>
          <a:bodyPr wrap="none">
            <a:spAutoFit/>
          </a:bodyPr>
          <a:lstStyle/>
          <a:p>
            <a:pPr algn="ctr"/>
            <a:r>
              <a:rPr lang="en-US" sz="3200" dirty="0"/>
              <a:t>We knew any property with a lien </a:t>
            </a:r>
          </a:p>
          <a:p>
            <a:pPr algn="ctr"/>
            <a:r>
              <a:rPr lang="en-US" sz="3200" dirty="0"/>
              <a:t>would most likely qualify so they got </a:t>
            </a:r>
          </a:p>
          <a:p>
            <a:pPr algn="ctr"/>
            <a:r>
              <a:rPr lang="en-US" sz="3200" dirty="0"/>
              <a:t>a letter encouraging their application.</a:t>
            </a:r>
          </a:p>
        </p:txBody>
      </p:sp>
      <p:pic>
        <p:nvPicPr>
          <p:cNvPr id="3" name="Picture 2"/>
          <p:cNvPicPr>
            <a:picLocks noChangeAspect="1"/>
          </p:cNvPicPr>
          <p:nvPr/>
        </p:nvPicPr>
        <p:blipFill>
          <a:blip r:embed="rId2"/>
          <a:stretch>
            <a:fillRect/>
          </a:stretch>
        </p:blipFill>
        <p:spPr>
          <a:xfrm>
            <a:off x="10582102" y="0"/>
            <a:ext cx="1609898" cy="1152244"/>
          </a:xfrm>
          <a:prstGeom prst="rect">
            <a:avLst/>
          </a:prstGeom>
        </p:spPr>
      </p:pic>
      <p:pic>
        <p:nvPicPr>
          <p:cNvPr id="4" name="Picture 3"/>
          <p:cNvPicPr>
            <a:picLocks noChangeAspect="1"/>
          </p:cNvPicPr>
          <p:nvPr/>
        </p:nvPicPr>
        <p:blipFill>
          <a:blip r:embed="rId3"/>
          <a:stretch>
            <a:fillRect/>
          </a:stretch>
        </p:blipFill>
        <p:spPr>
          <a:xfrm>
            <a:off x="8208085" y="4206887"/>
            <a:ext cx="3983915" cy="2651114"/>
          </a:xfrm>
          <a:prstGeom prst="rect">
            <a:avLst/>
          </a:prstGeom>
        </p:spPr>
      </p:pic>
    </p:spTree>
    <p:extLst>
      <p:ext uri="{BB962C8B-B14F-4D97-AF65-F5344CB8AC3E}">
        <p14:creationId xmlns:p14="http://schemas.microsoft.com/office/powerpoint/2010/main" val="1415499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8082" y="2095965"/>
            <a:ext cx="9705109" cy="3046988"/>
          </a:xfrm>
          <a:prstGeom prst="rect">
            <a:avLst/>
          </a:prstGeom>
        </p:spPr>
        <p:txBody>
          <a:bodyPr wrap="square">
            <a:spAutoFit/>
          </a:bodyPr>
          <a:lstStyle/>
          <a:p>
            <a:pPr algn="ctr"/>
            <a:r>
              <a:rPr lang="en-US" sz="3200" dirty="0"/>
              <a:t>We identified an opportunity with agreements for Follow Up (Paying Account) Opportunity-</a:t>
            </a:r>
          </a:p>
          <a:p>
            <a:pPr algn="ctr"/>
            <a:r>
              <a:rPr lang="en-US" sz="3200" dirty="0"/>
              <a:t>For those that qualified!!!</a:t>
            </a:r>
          </a:p>
          <a:p>
            <a:pPr algn="ctr"/>
            <a:endParaRPr lang="en-US" sz="3200" dirty="0"/>
          </a:p>
          <a:p>
            <a:pPr algn="ctr"/>
            <a:r>
              <a:rPr lang="en-US" sz="3200" dirty="0"/>
              <a:t>Reoccurring Monthly revenue, potential for even greater revenue than what they qualified for.</a:t>
            </a:r>
          </a:p>
        </p:txBody>
      </p:sp>
      <p:pic>
        <p:nvPicPr>
          <p:cNvPr id="3" name="Picture 2"/>
          <p:cNvPicPr>
            <a:picLocks noChangeAspect="1"/>
          </p:cNvPicPr>
          <p:nvPr/>
        </p:nvPicPr>
        <p:blipFill>
          <a:blip r:embed="rId2"/>
          <a:stretch>
            <a:fillRect/>
          </a:stretch>
        </p:blipFill>
        <p:spPr>
          <a:xfrm>
            <a:off x="10573789" y="0"/>
            <a:ext cx="1618211" cy="1152244"/>
          </a:xfrm>
          <a:prstGeom prst="rect">
            <a:avLst/>
          </a:prstGeom>
        </p:spPr>
      </p:pic>
      <p:pic>
        <p:nvPicPr>
          <p:cNvPr id="4" name="Picture 3"/>
          <p:cNvPicPr>
            <a:picLocks noChangeAspect="1"/>
          </p:cNvPicPr>
          <p:nvPr/>
        </p:nvPicPr>
        <p:blipFill>
          <a:blip r:embed="rId3"/>
          <a:stretch>
            <a:fillRect/>
          </a:stretch>
        </p:blipFill>
        <p:spPr>
          <a:xfrm>
            <a:off x="8924925" y="5457825"/>
            <a:ext cx="3267075" cy="1400175"/>
          </a:xfrm>
          <a:prstGeom prst="rect">
            <a:avLst/>
          </a:prstGeom>
        </p:spPr>
      </p:pic>
    </p:spTree>
    <p:extLst>
      <p:ext uri="{BB962C8B-B14F-4D97-AF65-F5344CB8AC3E}">
        <p14:creationId xmlns:p14="http://schemas.microsoft.com/office/powerpoint/2010/main" val="1519860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7966" y="2185196"/>
            <a:ext cx="9541395" cy="1569660"/>
          </a:xfrm>
          <a:prstGeom prst="rect">
            <a:avLst/>
          </a:prstGeom>
        </p:spPr>
        <p:txBody>
          <a:bodyPr wrap="none">
            <a:spAutoFit/>
          </a:bodyPr>
          <a:lstStyle/>
          <a:p>
            <a:pPr algn="ctr"/>
            <a:r>
              <a:rPr lang="en-US" sz="3200" dirty="0"/>
              <a:t>Sent info to both tenant and owner when possible.</a:t>
            </a:r>
          </a:p>
          <a:p>
            <a:pPr algn="ctr"/>
            <a:endParaRPr lang="en-US" sz="3200" dirty="0"/>
          </a:p>
          <a:p>
            <a:pPr algn="ctr"/>
            <a:r>
              <a:rPr lang="en-US" sz="3200" dirty="0"/>
              <a:t>Working with landlords when possible.</a:t>
            </a:r>
          </a:p>
        </p:txBody>
      </p:sp>
      <p:pic>
        <p:nvPicPr>
          <p:cNvPr id="3" name="Picture 2"/>
          <p:cNvPicPr>
            <a:picLocks noChangeAspect="1"/>
          </p:cNvPicPr>
          <p:nvPr/>
        </p:nvPicPr>
        <p:blipFill>
          <a:blip r:embed="rId2"/>
          <a:stretch>
            <a:fillRect/>
          </a:stretch>
        </p:blipFill>
        <p:spPr>
          <a:xfrm>
            <a:off x="10565476" y="0"/>
            <a:ext cx="1626524" cy="1152244"/>
          </a:xfrm>
          <a:prstGeom prst="rect">
            <a:avLst/>
          </a:prstGeom>
        </p:spPr>
      </p:pic>
      <p:pic>
        <p:nvPicPr>
          <p:cNvPr id="4" name="Picture 3"/>
          <p:cNvPicPr>
            <a:picLocks noChangeAspect="1"/>
          </p:cNvPicPr>
          <p:nvPr/>
        </p:nvPicPr>
        <p:blipFill>
          <a:blip r:embed="rId3"/>
          <a:stretch>
            <a:fillRect/>
          </a:stretch>
        </p:blipFill>
        <p:spPr>
          <a:xfrm>
            <a:off x="8509299" y="4099529"/>
            <a:ext cx="3682701" cy="2758471"/>
          </a:xfrm>
          <a:prstGeom prst="rect">
            <a:avLst/>
          </a:prstGeom>
        </p:spPr>
      </p:pic>
    </p:spTree>
    <p:extLst>
      <p:ext uri="{BB962C8B-B14F-4D97-AF65-F5344CB8AC3E}">
        <p14:creationId xmlns:p14="http://schemas.microsoft.com/office/powerpoint/2010/main" val="3517326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6763" y="3044829"/>
            <a:ext cx="6580648" cy="1077218"/>
          </a:xfrm>
          <a:prstGeom prst="rect">
            <a:avLst/>
          </a:prstGeom>
        </p:spPr>
        <p:txBody>
          <a:bodyPr wrap="none">
            <a:spAutoFit/>
          </a:bodyPr>
          <a:lstStyle/>
          <a:p>
            <a:pPr algn="ctr"/>
            <a:r>
              <a:rPr lang="en-US" sz="3200" dirty="0"/>
              <a:t>Lien warning letters now included </a:t>
            </a:r>
          </a:p>
          <a:p>
            <a:pPr algn="ctr"/>
            <a:r>
              <a:rPr lang="en-US" sz="3200" dirty="0"/>
              <a:t>The LIHWAP Flyer</a:t>
            </a:r>
          </a:p>
        </p:txBody>
      </p:sp>
      <p:pic>
        <p:nvPicPr>
          <p:cNvPr id="3" name="Picture 2"/>
          <p:cNvPicPr>
            <a:picLocks noChangeAspect="1"/>
          </p:cNvPicPr>
          <p:nvPr/>
        </p:nvPicPr>
        <p:blipFill>
          <a:blip r:embed="rId2"/>
          <a:stretch>
            <a:fillRect/>
          </a:stretch>
        </p:blipFill>
        <p:spPr>
          <a:xfrm>
            <a:off x="10582102" y="-5942"/>
            <a:ext cx="1609898" cy="1152244"/>
          </a:xfrm>
          <a:prstGeom prst="rect">
            <a:avLst/>
          </a:prstGeom>
        </p:spPr>
      </p:pic>
      <p:pic>
        <p:nvPicPr>
          <p:cNvPr id="5" name="Picture 4"/>
          <p:cNvPicPr>
            <a:picLocks noChangeAspect="1"/>
          </p:cNvPicPr>
          <p:nvPr/>
        </p:nvPicPr>
        <p:blipFill>
          <a:blip r:embed="rId3"/>
          <a:stretch>
            <a:fillRect/>
          </a:stretch>
        </p:blipFill>
        <p:spPr>
          <a:xfrm>
            <a:off x="5982969" y="5142155"/>
            <a:ext cx="6209032" cy="1715845"/>
          </a:xfrm>
          <a:prstGeom prst="rect">
            <a:avLst/>
          </a:prstGeom>
        </p:spPr>
      </p:pic>
    </p:spTree>
    <p:extLst>
      <p:ext uri="{BB962C8B-B14F-4D97-AF65-F5344CB8AC3E}">
        <p14:creationId xmlns:p14="http://schemas.microsoft.com/office/powerpoint/2010/main" val="789667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41379" y="2454625"/>
            <a:ext cx="8658139" cy="1077218"/>
          </a:xfrm>
          <a:prstGeom prst="rect">
            <a:avLst/>
          </a:prstGeom>
        </p:spPr>
        <p:txBody>
          <a:bodyPr wrap="none">
            <a:spAutoFit/>
          </a:bodyPr>
          <a:lstStyle/>
          <a:p>
            <a:pPr algn="ctr"/>
            <a:r>
              <a:rPr lang="en-US" sz="3200" b="1" dirty="0"/>
              <a:t>Basically we wanted to flood the customers </a:t>
            </a:r>
          </a:p>
          <a:p>
            <a:pPr algn="ctr"/>
            <a:r>
              <a:rPr lang="en-US" sz="3200" b="1" dirty="0"/>
              <a:t>with information on the program.</a:t>
            </a:r>
          </a:p>
        </p:txBody>
      </p:sp>
      <p:pic>
        <p:nvPicPr>
          <p:cNvPr id="3" name="Picture 2"/>
          <p:cNvPicPr>
            <a:picLocks noChangeAspect="1"/>
          </p:cNvPicPr>
          <p:nvPr/>
        </p:nvPicPr>
        <p:blipFill>
          <a:blip r:embed="rId2"/>
          <a:stretch>
            <a:fillRect/>
          </a:stretch>
        </p:blipFill>
        <p:spPr>
          <a:xfrm>
            <a:off x="10598727" y="0"/>
            <a:ext cx="1593273" cy="1152244"/>
          </a:xfrm>
          <a:prstGeom prst="rect">
            <a:avLst/>
          </a:prstGeom>
        </p:spPr>
      </p:pic>
      <p:pic>
        <p:nvPicPr>
          <p:cNvPr id="4" name="Picture 3"/>
          <p:cNvPicPr>
            <a:picLocks noChangeAspect="1"/>
          </p:cNvPicPr>
          <p:nvPr/>
        </p:nvPicPr>
        <p:blipFill>
          <a:blip r:embed="rId3"/>
          <a:stretch>
            <a:fillRect/>
          </a:stretch>
        </p:blipFill>
        <p:spPr>
          <a:xfrm>
            <a:off x="8584603" y="4350255"/>
            <a:ext cx="3607398" cy="2507745"/>
          </a:xfrm>
          <a:prstGeom prst="rect">
            <a:avLst/>
          </a:prstGeom>
        </p:spPr>
      </p:pic>
    </p:spTree>
    <p:extLst>
      <p:ext uri="{BB962C8B-B14F-4D97-AF65-F5344CB8AC3E}">
        <p14:creationId xmlns:p14="http://schemas.microsoft.com/office/powerpoint/2010/main" val="2224137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3873" y="1838878"/>
            <a:ext cx="9002684" cy="2062103"/>
          </a:xfrm>
          <a:prstGeom prst="rect">
            <a:avLst/>
          </a:prstGeom>
        </p:spPr>
        <p:txBody>
          <a:bodyPr wrap="square">
            <a:spAutoFit/>
          </a:bodyPr>
          <a:lstStyle/>
          <a:p>
            <a:r>
              <a:rPr lang="en-US" sz="3200" b="1" dirty="0"/>
              <a:t>When we started to think we reached our limitations we thought outside the box and we used our Collection Agency to inform customers, letters and phone calls</a:t>
            </a:r>
          </a:p>
        </p:txBody>
      </p:sp>
      <p:pic>
        <p:nvPicPr>
          <p:cNvPr id="3" name="Picture 2"/>
          <p:cNvPicPr>
            <a:picLocks noChangeAspect="1"/>
          </p:cNvPicPr>
          <p:nvPr/>
        </p:nvPicPr>
        <p:blipFill>
          <a:blip r:embed="rId2"/>
          <a:stretch>
            <a:fillRect/>
          </a:stretch>
        </p:blipFill>
        <p:spPr>
          <a:xfrm>
            <a:off x="10582102" y="0"/>
            <a:ext cx="1609898" cy="1152244"/>
          </a:xfrm>
          <a:prstGeom prst="rect">
            <a:avLst/>
          </a:prstGeom>
        </p:spPr>
      </p:pic>
      <p:pic>
        <p:nvPicPr>
          <p:cNvPr id="4" name="Picture 3"/>
          <p:cNvPicPr>
            <a:picLocks noChangeAspect="1"/>
          </p:cNvPicPr>
          <p:nvPr/>
        </p:nvPicPr>
        <p:blipFill>
          <a:blip r:embed="rId3"/>
          <a:stretch>
            <a:fillRect/>
          </a:stretch>
        </p:blipFill>
        <p:spPr>
          <a:xfrm>
            <a:off x="8265701" y="4245227"/>
            <a:ext cx="3926300" cy="2612774"/>
          </a:xfrm>
          <a:prstGeom prst="rect">
            <a:avLst/>
          </a:prstGeom>
        </p:spPr>
      </p:pic>
    </p:spTree>
    <p:extLst>
      <p:ext uri="{BB962C8B-B14F-4D97-AF65-F5344CB8AC3E}">
        <p14:creationId xmlns:p14="http://schemas.microsoft.com/office/powerpoint/2010/main" val="2475453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5915" y="1900980"/>
            <a:ext cx="10015370" cy="2062103"/>
          </a:xfrm>
          <a:prstGeom prst="rect">
            <a:avLst/>
          </a:prstGeom>
        </p:spPr>
        <p:txBody>
          <a:bodyPr wrap="square">
            <a:spAutoFit/>
          </a:bodyPr>
          <a:lstStyle/>
          <a:p>
            <a:pPr algn="ctr"/>
            <a:r>
              <a:rPr lang="en-US" sz="3200" dirty="0"/>
              <a:t>Reward program for CSR accomplishments, </a:t>
            </a:r>
          </a:p>
          <a:p>
            <a:pPr algn="ctr"/>
            <a:r>
              <a:rPr lang="en-US" sz="3200" dirty="0"/>
              <a:t>establish goals after we saw response coming in. Validated the “opportunity” and reinvested some of the revenue to expand our outreach.</a:t>
            </a:r>
          </a:p>
        </p:txBody>
      </p:sp>
      <p:pic>
        <p:nvPicPr>
          <p:cNvPr id="3" name="Picture 2"/>
          <p:cNvPicPr>
            <a:picLocks noChangeAspect="1"/>
          </p:cNvPicPr>
          <p:nvPr/>
        </p:nvPicPr>
        <p:blipFill>
          <a:blip r:embed="rId2"/>
          <a:stretch>
            <a:fillRect/>
          </a:stretch>
        </p:blipFill>
        <p:spPr>
          <a:xfrm>
            <a:off x="10582102" y="0"/>
            <a:ext cx="1609898" cy="1152244"/>
          </a:xfrm>
          <a:prstGeom prst="rect">
            <a:avLst/>
          </a:prstGeom>
        </p:spPr>
      </p:pic>
      <p:pic>
        <p:nvPicPr>
          <p:cNvPr id="4" name="Picture 3"/>
          <p:cNvPicPr>
            <a:picLocks noChangeAspect="1"/>
          </p:cNvPicPr>
          <p:nvPr/>
        </p:nvPicPr>
        <p:blipFill>
          <a:blip r:embed="rId3"/>
          <a:stretch>
            <a:fillRect/>
          </a:stretch>
        </p:blipFill>
        <p:spPr>
          <a:xfrm>
            <a:off x="8283389" y="4461081"/>
            <a:ext cx="3908612" cy="2396919"/>
          </a:xfrm>
          <a:prstGeom prst="rect">
            <a:avLst/>
          </a:prstGeom>
        </p:spPr>
      </p:pic>
    </p:spTree>
    <p:extLst>
      <p:ext uri="{BB962C8B-B14F-4D97-AF65-F5344CB8AC3E}">
        <p14:creationId xmlns:p14="http://schemas.microsoft.com/office/powerpoint/2010/main" val="856771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7582" y="576122"/>
            <a:ext cx="9864762" cy="6494085"/>
          </a:xfrm>
          <a:prstGeom prst="rect">
            <a:avLst/>
          </a:prstGeom>
          <a:noFill/>
        </p:spPr>
        <p:txBody>
          <a:bodyPr wrap="square" rtlCol="0">
            <a:spAutoFit/>
          </a:bodyPr>
          <a:lstStyle/>
          <a:p>
            <a:pPr algn="ctr"/>
            <a:r>
              <a:rPr lang="en-US" sz="9600" dirty="0"/>
              <a:t>RESULTS</a:t>
            </a:r>
          </a:p>
          <a:p>
            <a:pPr algn="ctr"/>
            <a:r>
              <a:rPr lang="en-US" sz="4400" b="1" dirty="0">
                <a:solidFill>
                  <a:schemeClr val="tx2">
                    <a:lumMod val="10000"/>
                  </a:schemeClr>
                </a:solidFill>
              </a:rPr>
              <a:t>RECEIVED A TOTAL OF $913,972.19</a:t>
            </a:r>
          </a:p>
          <a:p>
            <a:pPr algn="ctr"/>
            <a:endParaRPr lang="en-US" sz="2400" dirty="0"/>
          </a:p>
          <a:p>
            <a:pPr algn="ctr"/>
            <a:r>
              <a:rPr lang="en-US" sz="4800" dirty="0"/>
              <a:t>Water- $477,401.34</a:t>
            </a:r>
          </a:p>
          <a:p>
            <a:pPr algn="ctr"/>
            <a:r>
              <a:rPr lang="en-US" sz="4800" dirty="0"/>
              <a:t>Sewer- $436,570.85</a:t>
            </a:r>
          </a:p>
          <a:p>
            <a:pPr algn="ctr"/>
            <a:endParaRPr lang="en-US" sz="2400" dirty="0"/>
          </a:p>
          <a:p>
            <a:pPr algn="ctr"/>
            <a:r>
              <a:rPr lang="en-US" sz="6000" dirty="0"/>
              <a:t>For 710 Families</a:t>
            </a:r>
          </a:p>
          <a:p>
            <a:endParaRPr lang="en-US" sz="7200" dirty="0"/>
          </a:p>
        </p:txBody>
      </p:sp>
      <p:pic>
        <p:nvPicPr>
          <p:cNvPr id="3" name="Picture 2"/>
          <p:cNvPicPr>
            <a:picLocks noChangeAspect="1"/>
          </p:cNvPicPr>
          <p:nvPr/>
        </p:nvPicPr>
        <p:blipFill>
          <a:blip r:embed="rId2"/>
          <a:stretch>
            <a:fillRect/>
          </a:stretch>
        </p:blipFill>
        <p:spPr>
          <a:xfrm>
            <a:off x="10582517" y="0"/>
            <a:ext cx="1609483" cy="1152244"/>
          </a:xfrm>
          <a:prstGeom prst="rect">
            <a:avLst/>
          </a:prstGeom>
        </p:spPr>
      </p:pic>
      <p:pic>
        <p:nvPicPr>
          <p:cNvPr id="4" name="Picture 3"/>
          <p:cNvPicPr>
            <a:picLocks noChangeAspect="1"/>
          </p:cNvPicPr>
          <p:nvPr/>
        </p:nvPicPr>
        <p:blipFill>
          <a:blip r:embed="rId3"/>
          <a:stretch>
            <a:fillRect/>
          </a:stretch>
        </p:blipFill>
        <p:spPr>
          <a:xfrm>
            <a:off x="9122485" y="3788485"/>
            <a:ext cx="3069515" cy="3069515"/>
          </a:xfrm>
          <a:prstGeom prst="rect">
            <a:avLst/>
          </a:prstGeom>
        </p:spPr>
      </p:pic>
    </p:spTree>
    <p:extLst>
      <p:ext uri="{BB962C8B-B14F-4D97-AF65-F5344CB8AC3E}">
        <p14:creationId xmlns:p14="http://schemas.microsoft.com/office/powerpoint/2010/main" val="527937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582517" y="0"/>
            <a:ext cx="1609483" cy="1152244"/>
          </a:xfrm>
          <a:prstGeom prst="rect">
            <a:avLst/>
          </a:prstGeom>
        </p:spPr>
      </p:pic>
      <p:sp>
        <p:nvSpPr>
          <p:cNvPr id="3" name="TextBox 2"/>
          <p:cNvSpPr txBox="1"/>
          <p:nvPr/>
        </p:nvSpPr>
        <p:spPr>
          <a:xfrm>
            <a:off x="1745673" y="1072342"/>
            <a:ext cx="8520545" cy="5816977"/>
          </a:xfrm>
          <a:prstGeom prst="rect">
            <a:avLst/>
          </a:prstGeom>
          <a:noFill/>
        </p:spPr>
        <p:txBody>
          <a:bodyPr wrap="square" rtlCol="0">
            <a:spAutoFit/>
          </a:bodyPr>
          <a:lstStyle/>
          <a:p>
            <a:endParaRPr lang="en-US" dirty="0"/>
          </a:p>
          <a:p>
            <a:r>
              <a:rPr lang="en-US" dirty="0"/>
              <a:t>$43mm was apportioned for LIHWAP, $38.2mm was given out, balance was used for administration of program, an average of $550.00 was paid to recipients.</a:t>
            </a:r>
          </a:p>
          <a:p>
            <a:endParaRPr lang="en-US" dirty="0"/>
          </a:p>
          <a:p>
            <a:endParaRPr lang="en-US" dirty="0"/>
          </a:p>
          <a:p>
            <a:pPr algn="ctr"/>
            <a:r>
              <a:rPr lang="en-US" dirty="0"/>
              <a:t>As a point of comparison…</a:t>
            </a:r>
          </a:p>
          <a:p>
            <a:endParaRPr lang="en-US" dirty="0"/>
          </a:p>
          <a:p>
            <a:r>
              <a:rPr lang="en-US" dirty="0"/>
              <a:t>Reading has 105,000 customers</a:t>
            </a:r>
          </a:p>
          <a:p>
            <a:r>
              <a:rPr lang="en-US" dirty="0"/>
              <a:t>Pittsburgh has 465,000 customers</a:t>
            </a:r>
          </a:p>
          <a:p>
            <a:endParaRPr lang="en-US" dirty="0"/>
          </a:p>
          <a:p>
            <a:r>
              <a:rPr lang="en-US" dirty="0"/>
              <a:t>RAWA helped 710 “accounts” receive an average of $678.57 for a total of $913,972.19</a:t>
            </a:r>
          </a:p>
          <a:p>
            <a:endParaRPr lang="en-US" dirty="0"/>
          </a:p>
          <a:p>
            <a:r>
              <a:rPr lang="en-US" dirty="0"/>
              <a:t>Pittsburgh helped 1,300 accounts receive an average of $550.00 for a total of $1.5mm.</a:t>
            </a:r>
          </a:p>
          <a:p>
            <a:endParaRPr lang="en-US" dirty="0"/>
          </a:p>
          <a:p>
            <a:endParaRPr lang="en-US" dirty="0"/>
          </a:p>
          <a:p>
            <a:endParaRPr lang="en-US" dirty="0"/>
          </a:p>
          <a:p>
            <a:pPr algn="ctr"/>
            <a:r>
              <a:rPr lang="en-US" sz="1200" dirty="0"/>
              <a:t>***information (approximately) from Pittsburgh NPR News Station and Reading Area Water Authority.***</a:t>
            </a:r>
          </a:p>
          <a:p>
            <a:endParaRPr lang="en-US" dirty="0"/>
          </a:p>
          <a:p>
            <a:endParaRPr lang="en-US" dirty="0"/>
          </a:p>
        </p:txBody>
      </p:sp>
    </p:spTree>
    <p:extLst>
      <p:ext uri="{BB962C8B-B14F-4D97-AF65-F5344CB8AC3E}">
        <p14:creationId xmlns:p14="http://schemas.microsoft.com/office/powerpoint/2010/main" val="2326299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86231" y="2463215"/>
            <a:ext cx="6454587" cy="584775"/>
          </a:xfrm>
          <a:prstGeom prst="rect">
            <a:avLst/>
          </a:prstGeom>
        </p:spPr>
        <p:txBody>
          <a:bodyPr wrap="none">
            <a:spAutoFit/>
          </a:bodyPr>
          <a:lstStyle/>
          <a:p>
            <a:r>
              <a:rPr lang="en-US" sz="3200" b="1" dirty="0"/>
              <a:t>We completed our audit 1/24/23</a:t>
            </a:r>
          </a:p>
        </p:txBody>
      </p:sp>
      <p:pic>
        <p:nvPicPr>
          <p:cNvPr id="3" name="Picture 2"/>
          <p:cNvPicPr>
            <a:picLocks noChangeAspect="1"/>
          </p:cNvPicPr>
          <p:nvPr/>
        </p:nvPicPr>
        <p:blipFill>
          <a:blip r:embed="rId2"/>
          <a:stretch>
            <a:fillRect/>
          </a:stretch>
        </p:blipFill>
        <p:spPr>
          <a:xfrm>
            <a:off x="10598727" y="0"/>
            <a:ext cx="1593273" cy="1152244"/>
          </a:xfrm>
          <a:prstGeom prst="rect">
            <a:avLst/>
          </a:prstGeom>
        </p:spPr>
      </p:pic>
      <p:pic>
        <p:nvPicPr>
          <p:cNvPr id="4" name="Picture 3"/>
          <p:cNvPicPr>
            <a:picLocks noChangeAspect="1"/>
          </p:cNvPicPr>
          <p:nvPr/>
        </p:nvPicPr>
        <p:blipFill>
          <a:blip r:embed="rId3"/>
          <a:stretch>
            <a:fillRect/>
          </a:stretch>
        </p:blipFill>
        <p:spPr>
          <a:xfrm>
            <a:off x="7670202" y="3924969"/>
            <a:ext cx="4521798" cy="2933032"/>
          </a:xfrm>
          <a:prstGeom prst="rect">
            <a:avLst/>
          </a:prstGeom>
        </p:spPr>
      </p:pic>
    </p:spTree>
    <p:extLst>
      <p:ext uri="{BB962C8B-B14F-4D97-AF65-F5344CB8AC3E}">
        <p14:creationId xmlns:p14="http://schemas.microsoft.com/office/powerpoint/2010/main" val="1511708716"/>
      </p:ext>
    </p:extLst>
  </p:cSld>
  <p:clrMapOvr>
    <a:masterClrMapping/>
  </p:clrMapOvr>
</p:sld>
</file>

<file path=ppt/theme/theme1.xml><?xml version="1.0" encoding="utf-8"?>
<a:theme xmlns:a="http://schemas.openxmlformats.org/drawingml/2006/main" name="Berli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3057</TotalTime>
  <Words>1003</Words>
  <Application>Microsoft Office PowerPoint</Application>
  <PresentationFormat>Widescreen</PresentationFormat>
  <Paragraphs>89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Trebuchet MS</vt:lpstr>
      <vt:lpstr>Berlin</vt:lpstr>
      <vt:lpstr>LIHWAP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LIHWAP</dc:title>
  <dc:creator>Bill Murray</dc:creator>
  <cp:lastModifiedBy>Bill Murray</cp:lastModifiedBy>
  <cp:revision>69</cp:revision>
  <dcterms:created xsi:type="dcterms:W3CDTF">2023-02-06T19:24:25Z</dcterms:created>
  <dcterms:modified xsi:type="dcterms:W3CDTF">2023-03-24T15:43:12Z</dcterms:modified>
</cp:coreProperties>
</file>