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4"/>
  </p:notesMasterIdLst>
  <p:sldIdLst>
    <p:sldId id="261" r:id="rId3"/>
    <p:sldId id="807" r:id="rId4"/>
    <p:sldId id="262" r:id="rId5"/>
    <p:sldId id="809" r:id="rId6"/>
    <p:sldId id="810" r:id="rId7"/>
    <p:sldId id="811" r:id="rId8"/>
    <p:sldId id="812" r:id="rId9"/>
    <p:sldId id="808" r:id="rId10"/>
    <p:sldId id="813" r:id="rId11"/>
    <p:sldId id="814" r:id="rId12"/>
    <p:sldId id="310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87"/>
    <p:restoredTop sz="94711"/>
  </p:normalViewPr>
  <p:slideViewPr>
    <p:cSldViewPr>
      <p:cViewPr varScale="1">
        <p:scale>
          <a:sx n="130" d="100"/>
          <a:sy n="130" d="100"/>
        </p:scale>
        <p:origin x="88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04DFF18-53A0-7443-9371-CF78B09BF0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387DE2-E2F1-5342-86A2-562D49162A7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02F9B40-514A-1949-8856-B7C37E5A4F2E}" type="datetimeFigureOut">
              <a:rPr lang="en-US" altLang="en-US"/>
              <a:pPr/>
              <a:t>3/10/23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024F642-2CEF-5744-B8B5-0C47ED1C2E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2096E6E-6562-F248-A17E-78EF2F65F4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E0190C-BCCE-CA42-9C78-F83C64D7F4F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A5B00-4D4F-714F-9DE6-825E8CA0DC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69FCC54-5635-6D46-B8D0-279E9EE9B32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0" y="2286000"/>
            <a:ext cx="6096000" cy="762000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0" y="2971800"/>
            <a:ext cx="6096000" cy="609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5842E8-33D7-FF4A-A3F8-B7C5649D4D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9220EF3-8044-D645-96E3-89CFF9EF5A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9CA785-7408-1840-93B8-CE0E427A06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0990E-1E0E-D74F-BB94-6DDA546E7B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0630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58F61D-9E43-1C4A-9A96-8893404FFA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A7E11F-E607-5646-A036-9DAC9C349B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700BF4-278F-0844-B870-868A6DE2EA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6C727C-2D7C-CC48-ABFE-EB90D8343B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1789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i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i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i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i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i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03687-CD51-1241-B34D-97C50BD60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6786C-5F9A-424E-81BB-5BC8EFBD4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6DEAC-2E2F-B541-99FD-1EC0A46D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602EF7-9302-6D41-BDE7-2AF586B10D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8595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176587"/>
            <a:ext cx="56388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56388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F5D967-CC9C-B747-8BF5-122BD87DA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860E7-6AD3-3A40-84C7-B11C4A858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13013-1A6A-894A-BA3B-643DF2384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8D8FBB-05A6-C448-AEC0-C3E857C668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3143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3581400" cy="5059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1066800"/>
            <a:ext cx="3581400" cy="5059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FF6FA7-759B-9343-86A9-C49A21EE63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07999A-8420-E243-A022-01F7BB8E4D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8CC548-F2CC-804A-B2CD-64D79C790E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DF98E9-41B5-814C-BC8E-257B9331FF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500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7620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143000"/>
            <a:ext cx="3657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782762"/>
            <a:ext cx="3657600" cy="4389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62400" y="1143000"/>
            <a:ext cx="3660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62400" y="1782762"/>
            <a:ext cx="3660775" cy="43894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3A369E3-E797-0042-8A94-8A1C9A2559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AB80828-513E-6F4F-A42A-8CD1AC156B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C03C09E-99AF-494F-AB78-BFDD4C4EDB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48243B-6C0A-174E-A0D1-62542BB6A8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5769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F3621D3-A5CE-AB45-A10C-F891A0584D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138F330-3E27-C241-841C-CB8A025E3C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6B22B58-4BAA-2F47-A816-2A5835995B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14431D-0E52-5445-BC1B-37D10326FD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683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231193E-ACBD-214F-8766-61B7908D8D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A4093F3-F48F-CC49-9B8D-86D61BACBC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27D18-BC2D-924B-A42F-9D90E5462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EC3013-869C-9740-A88A-D66D993CA9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0646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67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66800"/>
            <a:ext cx="4197350" cy="505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28800"/>
            <a:ext cx="3008313" cy="4297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19A8CE-1672-6F41-AA6B-A11ACE418F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076602-7C32-A94A-8EA4-3A1388C0CA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92E9DA-61CF-6649-905B-B742669FD7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8631AF-406F-EA43-BB40-97B3BBC94D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8386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2578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71600" y="10699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58245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D3E007-B4D3-5848-9F13-10050A5413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E88673-D3AC-FE44-A092-35FBE4BF4B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4D34BD-BD7B-9647-9AA0-79E602B490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831711-B483-3344-9B73-B28037604D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443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F95CFB-5EBF-8646-9E88-76EAD66522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0EC357-0619-F146-8530-9FD82ABA17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64A9A8-D4B3-3F40-A27C-75EFA9B439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0BE3E8-275A-8042-B442-2F71D043EE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5396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00750" y="1066800"/>
            <a:ext cx="1847850" cy="5059363"/>
          </a:xfrm>
        </p:spPr>
        <p:txBody>
          <a:bodyPr vert="eaVert"/>
          <a:lstStyle>
            <a:lvl1pPr>
              <a:defRPr>
                <a:solidFill>
                  <a:schemeClr val="bg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5391150" cy="5059363"/>
          </a:xfrm>
        </p:spPr>
        <p:txBody>
          <a:bodyPr vert="eaVert"/>
          <a:lstStyle>
            <a:lvl1pPr>
              <a:defRPr>
                <a:solidFill>
                  <a:schemeClr val="bg1">
                    <a:lumMod val="95000"/>
                    <a:lumOff val="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  <a:lumOff val="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  <a:lumOff val="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  <a:lumOff val="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4913C-F618-714E-B070-24B4B3C6F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AA747-5094-0A4B-98C3-1CFFDA2E7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379BD-113C-9044-8C0E-568002FC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A98C87-E1DB-6141-BB1A-B7701DF92A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736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15AAC5-BF3F-004A-B1F2-AC4F95FF8F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7391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2BD5492-278A-EC4C-9DF3-8F001AA70F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7315200" cy="505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8A312B7-7075-A44B-9F10-4FC6BCC19B0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A0FF437-4D7F-1043-A871-C5341F272D9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73F9D1F-60A9-0E47-82E6-3584FCC761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4249072-54BA-C449-811A-F823A3192CA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81" r:id="rId1"/>
    <p:sldLayoutId id="2147483873" r:id="rId2"/>
    <p:sldLayoutId id="2147483882" r:id="rId3"/>
    <p:sldLayoutId id="214748388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303F1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303F11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303F11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303F11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303F11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303F11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303F11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303F11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303F1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i="1">
          <a:solidFill>
            <a:srgbClr val="356838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i="1">
          <a:solidFill>
            <a:srgbClr val="356838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i="1">
          <a:solidFill>
            <a:srgbClr val="356838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i="1">
          <a:solidFill>
            <a:srgbClr val="356838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 i="1">
          <a:solidFill>
            <a:srgbClr val="356838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i="1">
          <a:solidFill>
            <a:srgbClr val="303F1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i="1">
          <a:solidFill>
            <a:srgbClr val="303F1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i="1">
          <a:solidFill>
            <a:srgbClr val="303F1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i="1">
          <a:solidFill>
            <a:srgbClr val="303F1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>
            <a:extLst>
              <a:ext uri="{FF2B5EF4-FFF2-40B4-BE49-F238E27FC236}">
                <a16:creationId xmlns:a16="http://schemas.microsoft.com/office/drawing/2014/main" id="{D0F64F97-17A0-1D41-A834-1CEFD27BB29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90600" y="3276600"/>
            <a:ext cx="7467600" cy="1676400"/>
          </a:xfrm>
        </p:spPr>
        <p:txBody>
          <a:bodyPr/>
          <a:lstStyle/>
          <a:p>
            <a:pPr algn="ctr" eaLnBrk="1" hangingPunct="1"/>
            <a:br>
              <a:rPr lang="en-US" sz="32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Low-Income Water Customer Assistance Program Assessment Study</a:t>
            </a:r>
            <a:br>
              <a:rPr lang="en-US" altLang="en-US" sz="4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</a:br>
            <a:endParaRPr lang="en-US" altLang="en-US" sz="28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7C77963-0A62-664E-A112-96FB10945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38800"/>
            <a:ext cx="7772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50000"/>
                  </a:schemeClr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Eric P. Rothstein, CPA, MA</a:t>
            </a:r>
          </a:p>
          <a:p>
            <a:pPr algn="r" eaLnBrk="1" hangingPunct="1"/>
            <a:r>
              <a:rPr lang="en-US" altLang="en-US" sz="20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Galardi Rothstein Group</a:t>
            </a:r>
          </a:p>
          <a:p>
            <a:pPr algn="r" eaLnBrk="1" hangingPunct="1"/>
            <a:r>
              <a:rPr lang="en-US" altLang="en-US" sz="20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March 28, 2023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22C9FC3-24BA-DA4D-94C7-A03B8BCA1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762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2">
                    <a:lumMod val="50000"/>
                  </a:schemeClr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303F1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Mayor’s Innovation Project </a:t>
            </a:r>
          </a:p>
          <a:p>
            <a:pPr algn="ctr" eaLnBrk="1" hangingPunct="1"/>
            <a:r>
              <a:rPr lang="en-US" altLang="en-US" sz="1400" kern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Water Affordability Community of Practice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6BC5F6-80C9-FC83-9871-D0A78789C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Low-Income Water Customer Assistance Program (LIWCAP)Assessment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E726E-E15A-5E66-04A0-16F72797F9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3429000" cy="4038600"/>
          </a:xfrm>
          <a:solidFill>
            <a:schemeClr val="tx1"/>
          </a:solidFill>
        </p:spPr>
        <p:txBody>
          <a:bodyPr/>
          <a:lstStyle/>
          <a:p>
            <a:pPr marL="0" marR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effectLst/>
                <a:latin typeface="Inter Black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Prepared for: </a:t>
            </a:r>
            <a:endParaRPr lang="en-US" sz="1800" b="1" dirty="0">
              <a:solidFill>
                <a:schemeClr val="accent6">
                  <a:lumMod val="50000"/>
                </a:schemeClr>
              </a:solidFill>
              <a:effectLst/>
              <a:latin typeface="Proxima Nova" panose="0200050603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lvl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American Water Works Association</a:t>
            </a:r>
            <a:endParaRPr lang="en-US" sz="1400" b="1" i="0" dirty="0">
              <a:solidFill>
                <a:schemeClr val="accent6">
                  <a:lumMod val="50000"/>
                </a:schemeClr>
              </a:solidFill>
              <a:effectLst/>
              <a:latin typeface="Proxima Nova" panose="0200050603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lvl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Association of Metropolitan Water Agencies</a:t>
            </a:r>
            <a:endParaRPr lang="en-US" sz="1400" b="1" i="0" dirty="0">
              <a:solidFill>
                <a:schemeClr val="accent6">
                  <a:lumMod val="50000"/>
                </a:schemeClr>
              </a:solidFill>
              <a:effectLst/>
              <a:latin typeface="Proxima Nova" panose="0200050603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lvl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b="1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National Association of Clean Water Agencies</a:t>
            </a:r>
            <a:endParaRPr lang="en-US" sz="1400" b="1" i="0" dirty="0">
              <a:solidFill>
                <a:schemeClr val="accent6">
                  <a:lumMod val="50000"/>
                </a:schemeClr>
              </a:solidFill>
              <a:effectLst/>
              <a:latin typeface="Proxima Nova" panose="0200050603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lvl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National Association of Water Companies</a:t>
            </a:r>
            <a:endParaRPr lang="en-US" sz="1400" b="1" i="0" dirty="0">
              <a:solidFill>
                <a:schemeClr val="accent6">
                  <a:lumMod val="50000"/>
                </a:schemeClr>
              </a:solidFill>
              <a:effectLst/>
              <a:latin typeface="Proxima Nova" panose="0200050603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lvl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 Water Alliance</a:t>
            </a:r>
            <a:endParaRPr lang="en-US" sz="1400" b="1" i="0" dirty="0">
              <a:solidFill>
                <a:schemeClr val="accent6">
                  <a:lumMod val="50000"/>
                </a:schemeClr>
              </a:solidFill>
              <a:effectLst/>
              <a:latin typeface="Proxima Nova" panose="0200050603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lvl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Water Environment Federation</a:t>
            </a:r>
            <a:endParaRPr lang="en-US" sz="1400" b="1" i="0" dirty="0">
              <a:solidFill>
                <a:schemeClr val="accent6">
                  <a:lumMod val="50000"/>
                </a:schemeClr>
              </a:solidFill>
              <a:effectLst/>
              <a:latin typeface="Proxima Nova" panose="0200050603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9AEA5F-BC8E-529C-3814-4AE4623AC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38600" y="1676400"/>
            <a:ext cx="3733800" cy="4038600"/>
          </a:xfrm>
          <a:solidFill>
            <a:schemeClr val="tx1"/>
          </a:solidFill>
        </p:spPr>
        <p:txBody>
          <a:bodyPr/>
          <a:lstStyle/>
          <a:p>
            <a:pPr marL="0" marR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effectLst/>
                <a:latin typeface="Inter Black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Prepared by: </a:t>
            </a:r>
            <a:endParaRPr lang="en-US" sz="1800" b="1" dirty="0">
              <a:solidFill>
                <a:schemeClr val="accent6">
                  <a:lumMod val="50000"/>
                </a:schemeClr>
              </a:solidFill>
              <a:effectLst/>
              <a:latin typeface="Proxima Nova" panose="0200050603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lvl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Stacey Isaac </a:t>
            </a:r>
            <a:r>
              <a:rPr lang="en-US" sz="14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Berahzer</a:t>
            </a: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IB Environmental </a:t>
            </a:r>
            <a:endParaRPr lang="en-US" sz="1400" b="1" i="0" dirty="0">
              <a:solidFill>
                <a:schemeClr val="accent6">
                  <a:lumMod val="50000"/>
                </a:schemeClr>
              </a:solidFill>
              <a:effectLst/>
              <a:latin typeface="Proxima Nova" panose="0200050603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lvl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Janet Clements, One Water Econ</a:t>
            </a:r>
          </a:p>
          <a:p>
            <a:pPr marL="400050" lvl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Zachary Green, </a:t>
            </a:r>
            <a:r>
              <a:rPr lang="en-US" sz="14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Raftelis</a:t>
            </a: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1400" b="1" i="0" dirty="0">
              <a:solidFill>
                <a:schemeClr val="accent6">
                  <a:lumMod val="50000"/>
                </a:schemeClr>
              </a:solidFill>
              <a:effectLst/>
              <a:latin typeface="Proxima Nova" panose="0200050603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lvl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John Mastracchio, </a:t>
            </a:r>
            <a:r>
              <a:rPr lang="en-US" sz="14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Raftelis</a:t>
            </a:r>
            <a:endParaRPr lang="en-US" sz="1400" b="1" i="0" dirty="0">
              <a:solidFill>
                <a:schemeClr val="accent6">
                  <a:lumMod val="50000"/>
                </a:schemeClr>
              </a:solidFill>
              <a:effectLst/>
              <a:latin typeface="Proxima Nova" panose="0200050603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lvl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Robert </a:t>
            </a:r>
            <a:r>
              <a:rPr lang="en-US" sz="14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Raucher</a:t>
            </a: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4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Raucher</a:t>
            </a: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LLC</a:t>
            </a:r>
            <a:endParaRPr lang="en-US" sz="1400" b="1" i="0" dirty="0">
              <a:solidFill>
                <a:schemeClr val="accent6">
                  <a:lumMod val="50000"/>
                </a:schemeClr>
              </a:solidFill>
              <a:effectLst/>
              <a:latin typeface="Proxima Nova" panose="0200050603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lvl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Eric Rothstein, Galardi Rothstein Group, LLC</a:t>
            </a:r>
            <a:endParaRPr lang="en-US" sz="1400" b="1" i="0" dirty="0">
              <a:solidFill>
                <a:schemeClr val="accent6">
                  <a:lumMod val="50000"/>
                </a:schemeClr>
              </a:solidFill>
              <a:effectLst/>
              <a:latin typeface="Proxima Nova" panose="0200050603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00050" lvl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Inter" panose="020B050203000000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Manuel P. Teodoro, EJ Metrics, LLC</a:t>
            </a:r>
            <a:endParaRPr lang="en-US" sz="1400" b="1" i="0" dirty="0">
              <a:solidFill>
                <a:schemeClr val="accent6">
                  <a:lumMod val="50000"/>
                </a:schemeClr>
              </a:solidFill>
              <a:effectLst/>
              <a:latin typeface="Proxima Nova" panose="02000506030000020004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59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>
            <a:extLst>
              <a:ext uri="{FF2B5EF4-FFF2-40B4-BE49-F238E27FC236}">
                <a16:creationId xmlns:a16="http://schemas.microsoft.com/office/drawing/2014/main" id="{869F3381-D626-FB4B-B3A0-5A8FA138ED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>
                <a:ea typeface="ＭＳ Ｐゴシック" panose="020B0600070205080204" pitchFamily="34" charset="-128"/>
              </a:rPr>
              <a:t>LIWCAP Assessment Report Outline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5303DB-57E3-DF4B-8E8F-4936CF96A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7315200" cy="4953000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Executive Summary</a:t>
            </a:r>
          </a:p>
          <a:p>
            <a:r>
              <a:rPr lang="en-US" b="1" dirty="0">
                <a:solidFill>
                  <a:srgbClr val="C00000"/>
                </a:solidFill>
              </a:rPr>
              <a:t>Introduction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Program Evaluation Framework</a:t>
            </a:r>
          </a:p>
          <a:p>
            <a:r>
              <a:rPr lang="en-US" b="1" dirty="0">
                <a:solidFill>
                  <a:srgbClr val="C00000"/>
                </a:solidFill>
              </a:rPr>
              <a:t>Needs Assessment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Federal Low-Income Program Precedents</a:t>
            </a:r>
          </a:p>
          <a:p>
            <a:r>
              <a:rPr lang="en-US" b="1" dirty="0">
                <a:solidFill>
                  <a:srgbClr val="C00000"/>
                </a:solidFill>
              </a:rPr>
              <a:t>Program Administrative Pathways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Funding Distribution to Regions and States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Outreach and Customer Application</a:t>
            </a:r>
          </a:p>
          <a:p>
            <a:r>
              <a:rPr lang="en-US" b="1" dirty="0">
                <a:solidFill>
                  <a:srgbClr val="C00000"/>
                </a:solidFill>
              </a:rPr>
              <a:t>Utility Service Provider and Utility Sector Roles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Program Evaluation &amp; Reporting</a:t>
            </a:r>
          </a:p>
          <a:p>
            <a:r>
              <a:rPr lang="en-US" b="1" dirty="0">
                <a:solidFill>
                  <a:srgbClr val="C00000"/>
                </a:solidFill>
              </a:rPr>
              <a:t>Conclusions and Recommendations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i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B6BB4-3E87-B34E-C74E-F0B1F82E5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9AF4E5-04C1-5B5F-A5D8-70CD28D1B9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71" y="1371600"/>
            <a:ext cx="7315200" cy="4399851"/>
          </a:xfrm>
        </p:spPr>
      </p:pic>
    </p:spTree>
    <p:extLst>
      <p:ext uri="{BB962C8B-B14F-4D97-AF65-F5344CB8AC3E}">
        <p14:creationId xmlns:p14="http://schemas.microsoft.com/office/powerpoint/2010/main" val="1478918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DA5CE-5495-E8AE-2BE8-76F59C930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Assessment</a:t>
            </a: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0B5ED434-28B5-BD66-E748-E8C6373E4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00200"/>
            <a:ext cx="7848600" cy="419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1106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E98C-9825-F74D-7F6F-055A9FFB3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Assessment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0C5C9EE-4285-7DC0-D497-81A285B58C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578173"/>
              </p:ext>
            </p:extLst>
          </p:nvPr>
        </p:nvGraphicFramePr>
        <p:xfrm>
          <a:off x="685800" y="2133600"/>
          <a:ext cx="6674640" cy="188277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594340">
                  <a:extLst>
                    <a:ext uri="{9D8B030D-6E8A-4147-A177-3AD203B41FA5}">
                      <a16:colId xmlns:a16="http://schemas.microsoft.com/office/drawing/2014/main" val="3131165850"/>
                    </a:ext>
                  </a:extLst>
                </a:gridCol>
                <a:gridCol w="1270075">
                  <a:extLst>
                    <a:ext uri="{9D8B030D-6E8A-4147-A177-3AD203B41FA5}">
                      <a16:colId xmlns:a16="http://schemas.microsoft.com/office/drawing/2014/main" val="3882914285"/>
                    </a:ext>
                  </a:extLst>
                </a:gridCol>
                <a:gridCol w="1270075">
                  <a:extLst>
                    <a:ext uri="{9D8B030D-6E8A-4147-A177-3AD203B41FA5}">
                      <a16:colId xmlns:a16="http://schemas.microsoft.com/office/drawing/2014/main" val="3781954927"/>
                    </a:ext>
                  </a:extLst>
                </a:gridCol>
                <a:gridCol w="1270075">
                  <a:extLst>
                    <a:ext uri="{9D8B030D-6E8A-4147-A177-3AD203B41FA5}">
                      <a16:colId xmlns:a16="http://schemas.microsoft.com/office/drawing/2014/main" val="2134172164"/>
                    </a:ext>
                  </a:extLst>
                </a:gridCol>
                <a:gridCol w="1270075">
                  <a:extLst>
                    <a:ext uri="{9D8B030D-6E8A-4147-A177-3AD203B41FA5}">
                      <a16:colId xmlns:a16="http://schemas.microsoft.com/office/drawing/2014/main" val="2663006240"/>
                    </a:ext>
                  </a:extLst>
                </a:gridCol>
              </a:tblGrid>
              <a:tr h="2868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Cost of Water &amp; Wastewater Service as % of Income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110360"/>
                  </a:ext>
                </a:extLst>
              </a:tr>
              <a:tr h="2868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Income Range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Threshold #1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Threshold #2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Threshold #3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09550" algn="l"/>
                          <a:tab pos="531495" algn="ctr"/>
                        </a:tabLs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Threshold #4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64340697"/>
                  </a:ext>
                </a:extLst>
              </a:tr>
              <a:tr h="1956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&lt;$10,000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4.5%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3%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1627741"/>
                  </a:ext>
                </a:extLst>
              </a:tr>
              <a:tr h="1956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$10,000 - $14,999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4.5%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3%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2916638"/>
                  </a:ext>
                </a:extLst>
              </a:tr>
              <a:tr h="1956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$15,000 - $24,999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4.5%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3%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3.0%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5770936"/>
                  </a:ext>
                </a:extLst>
              </a:tr>
              <a:tr h="1956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$25,000 - $34,999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4.5%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3.5%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9286049"/>
                  </a:ext>
                </a:extLst>
              </a:tr>
              <a:tr h="1956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$35,000 - $49,999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4.5%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4.0%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5553976"/>
                  </a:ext>
                </a:extLst>
              </a:tr>
              <a:tr h="1956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$50,000 - $74,999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4.5%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3%</a:t>
                      </a:r>
                      <a:endParaRPr lang="en-US" sz="160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4.5%</a:t>
                      </a:r>
                      <a:endParaRPr lang="en-US" sz="16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075953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0902BB4-5BD7-25AA-7D7F-0C16815DB3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362289"/>
              </p:ext>
            </p:extLst>
          </p:nvPr>
        </p:nvGraphicFramePr>
        <p:xfrm>
          <a:off x="685798" y="4495800"/>
          <a:ext cx="6674642" cy="149720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447799">
                  <a:extLst>
                    <a:ext uri="{9D8B030D-6E8A-4147-A177-3AD203B41FA5}">
                      <a16:colId xmlns:a16="http://schemas.microsoft.com/office/drawing/2014/main" val="372386851"/>
                    </a:ext>
                  </a:extLst>
                </a:gridCol>
                <a:gridCol w="1194758">
                  <a:extLst>
                    <a:ext uri="{9D8B030D-6E8A-4147-A177-3AD203B41FA5}">
                      <a16:colId xmlns:a16="http://schemas.microsoft.com/office/drawing/2014/main" val="4286749502"/>
                    </a:ext>
                  </a:extLst>
                </a:gridCol>
                <a:gridCol w="1386029">
                  <a:extLst>
                    <a:ext uri="{9D8B030D-6E8A-4147-A177-3AD203B41FA5}">
                      <a16:colId xmlns:a16="http://schemas.microsoft.com/office/drawing/2014/main" val="3492024452"/>
                    </a:ext>
                  </a:extLst>
                </a:gridCol>
                <a:gridCol w="1323028">
                  <a:extLst>
                    <a:ext uri="{9D8B030D-6E8A-4147-A177-3AD203B41FA5}">
                      <a16:colId xmlns:a16="http://schemas.microsoft.com/office/drawing/2014/main" val="1033285378"/>
                    </a:ext>
                  </a:extLst>
                </a:gridCol>
                <a:gridCol w="1323028">
                  <a:extLst>
                    <a:ext uri="{9D8B030D-6E8A-4147-A177-3AD203B41FA5}">
                      <a16:colId xmlns:a16="http://schemas.microsoft.com/office/drawing/2014/main" val="1620967997"/>
                    </a:ext>
                  </a:extLst>
                </a:gridCol>
              </a:tblGrid>
              <a:tr h="4005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National Water &amp; Wastewater Service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Affordability Need Estimates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752689"/>
                  </a:ext>
                </a:extLst>
              </a:tr>
              <a:tr h="4005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Scenario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#1</a:t>
                      </a:r>
                      <a:endParaRPr lang="en-US" sz="1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#2</a:t>
                      </a:r>
                      <a:endParaRPr lang="en-US" sz="1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#3</a:t>
                      </a:r>
                      <a:endParaRPr lang="en-US" sz="1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209550" algn="l"/>
                          <a:tab pos="531495" algn="ctr"/>
                        </a:tabLst>
                      </a:pPr>
                      <a:r>
                        <a:rPr lang="en-US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#4</a:t>
                      </a:r>
                      <a:endParaRPr lang="en-US" sz="1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42917300"/>
                  </a:ext>
                </a:extLst>
              </a:tr>
              <a:tr h="4180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Needs Estimate ($billions)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$2.4</a:t>
                      </a:r>
                      <a:endParaRPr lang="en-US" sz="1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$4.5</a:t>
                      </a:r>
                      <a:endParaRPr lang="en-US" sz="1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$7.4</a:t>
                      </a:r>
                      <a:endParaRPr lang="en-US" sz="1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$7.9</a:t>
                      </a:r>
                      <a:endParaRPr lang="en-US" sz="18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827019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AB778A0-FEF7-8E58-F22A-803854F1454C}"/>
              </a:ext>
            </a:extLst>
          </p:cNvPr>
          <p:cNvSpPr txBox="1"/>
          <p:nvPr/>
        </p:nvSpPr>
        <p:spPr>
          <a:xfrm>
            <a:off x="372057" y="1127977"/>
            <a:ext cx="63353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Methodological construct:</a:t>
            </a: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– Need based on water cost as percentage of income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340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0BC76-662B-169F-049C-122999BDB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LIWCAP Program Administrative Pathways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54677-4BF1-7694-17ED-F91826B68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7315200" cy="5059363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5587"/>
              </a:buClr>
              <a:buFont typeface="Symbol" pitchFamily="2" charset="2"/>
              <a:buChar char=""/>
            </a:pPr>
            <a:r>
              <a:rPr lang="en-US" sz="1800" b="1" i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LIHWAP 2.0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ea typeface="Calibri" panose="020F0502020204030204" pitchFamily="34" charset="0"/>
              </a:rPr>
              <a:t>would refine, expand, and make permanent the existing LIHWAP program, perhaps combining its administration with LIHEAP’s and extending its funding indefinitely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5587"/>
              </a:buClr>
              <a:buFont typeface="Symbol" pitchFamily="2" charset="2"/>
              <a:buChar char=""/>
            </a:pPr>
            <a:r>
              <a:rPr lang="en-US" sz="1800" b="1" i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SNAP H20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ea typeface="Calibri" panose="020F0502020204030204" pitchFamily="34" charset="0"/>
              </a:rPr>
              <a:t>would expand SNAP—the existing federal food program administered by USDA—to allow SNAP participants to use their benefits to pay for water and wastewater bills.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5587"/>
              </a:buClr>
              <a:buFont typeface="Symbol" pitchFamily="2" charset="2"/>
              <a:buChar char=""/>
            </a:pPr>
            <a:r>
              <a:rPr lang="en-US" sz="1800" b="1" i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LIWCAP via Utilities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ea typeface="Calibri" panose="020F0502020204030204" pitchFamily="34" charset="0"/>
              </a:rPr>
              <a:t>would be funded through the USEPA and administrated directly by water and wastewater utilities.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5587"/>
              </a:buClr>
              <a:buFont typeface="Symbol" pitchFamily="2" charset="2"/>
              <a:buChar char=""/>
            </a:pPr>
            <a:r>
              <a:rPr lang="en-US" sz="1800" b="1" i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LIWCAP via Community Organizations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ea typeface="Calibri" panose="020F0502020204030204" pitchFamily="34" charset="0"/>
              </a:rPr>
              <a:t>would be funded through the USEPA and administrated by community organizations.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5587"/>
              </a:buClr>
              <a:buFont typeface="Symbol" pitchFamily="2" charset="2"/>
              <a:buChar char=""/>
            </a:pPr>
            <a:r>
              <a:rPr lang="en-US" sz="1800" b="1" i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LIWCAP Hybrid</a:t>
            </a: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ea typeface="Calibri" panose="020F0502020204030204" pitchFamily="34" charset="0"/>
              </a:rPr>
              <a:t>would be funded by the USEPA and administered by either utilities or community organizations, with state agencies determining specific administrative arrangements according to local conditions.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158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D28449A-293C-4BF9-55EA-56AF21265DEB}"/>
              </a:ext>
            </a:extLst>
          </p:cNvPr>
          <p:cNvSpPr txBox="1"/>
          <p:nvPr/>
        </p:nvSpPr>
        <p:spPr>
          <a:xfrm>
            <a:off x="76200" y="1676400"/>
            <a:ext cx="1676400" cy="34163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Major Attributes of Alternative Pathways </a:t>
            </a:r>
          </a:p>
          <a:p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Highlights key tradeoffs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B6DEC3-58AF-F3DD-0631-B057454CF6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698"/>
          <a:stretch/>
        </p:blipFill>
        <p:spPr>
          <a:xfrm>
            <a:off x="1715839" y="-71640"/>
            <a:ext cx="7428161" cy="6929640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126441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7D766-7954-7849-3AA8-C2B6513BE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z="3200" dirty="0"/>
              <a:t>Utility Service Provider and Utility Sector Roles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CBD94-526C-9CE7-4751-6E8B71012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7315200" cy="4678363"/>
          </a:xfrm>
        </p:spPr>
        <p:txBody>
          <a:bodyPr/>
          <a:lstStyle/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Collaboration with local community organizations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Program outreach</a:t>
            </a:r>
          </a:p>
          <a:p>
            <a:pPr lvl="1">
              <a:buClr>
                <a:schemeClr val="accent6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Administrative</a:t>
            </a: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Affordability reporting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accent6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Complementary programs/approaches </a:t>
            </a:r>
            <a:r>
              <a:rPr lang="en-US" i="1" dirty="0">
                <a:solidFill>
                  <a:schemeClr val="accent6">
                    <a:lumMod val="50000"/>
                  </a:schemeClr>
                </a:solidFill>
              </a:rPr>
              <a:t>(within organizational capacity constraints)</a:t>
            </a:r>
          </a:p>
          <a:p>
            <a:pPr marL="400050" lvl="1" indent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5587"/>
              </a:buClr>
              <a:buNone/>
            </a:pPr>
            <a:endParaRPr lang="en-US" sz="1800" dirty="0">
              <a:effectLst/>
              <a:latin typeface="Inter" panose="020B050203000000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6873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99D53-9EBE-2219-4BC2-5B38EDBB4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914400"/>
          </a:xfrm>
        </p:spPr>
        <p:txBody>
          <a:bodyPr/>
          <a:lstStyle/>
          <a:p>
            <a:r>
              <a:rPr lang="en-US" sz="3600" dirty="0"/>
              <a:t>Key Conclusions and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71989-6CCB-E909-7323-78AE84532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Pathway Dependent</a:t>
            </a:r>
          </a:p>
          <a:p>
            <a:pPr lvl="1"/>
            <a:r>
              <a:rPr lang="en-US" dirty="0"/>
              <a:t>LIHWAP 2.0</a:t>
            </a:r>
          </a:p>
          <a:p>
            <a:pPr lvl="1"/>
            <a:r>
              <a:rPr lang="en-US" dirty="0"/>
              <a:t>SNAP H20</a:t>
            </a:r>
          </a:p>
          <a:p>
            <a:pPr lvl="1"/>
            <a:r>
              <a:rPr lang="en-US" dirty="0"/>
              <a:t>LIWCAP – Utilities</a:t>
            </a:r>
          </a:p>
          <a:p>
            <a:r>
              <a:rPr lang="en-US" dirty="0"/>
              <a:t>Pathway Independent</a:t>
            </a:r>
          </a:p>
          <a:p>
            <a:pPr lvl="1"/>
            <a:r>
              <a:rPr lang="en-US" dirty="0"/>
              <a:t>Use of advanced technology </a:t>
            </a:r>
          </a:p>
          <a:p>
            <a:pPr lvl="2"/>
            <a:r>
              <a:rPr lang="en-US" dirty="0"/>
              <a:t>Payment systems (e.g., EBT transfers, administrative processes)</a:t>
            </a:r>
          </a:p>
          <a:p>
            <a:pPr lvl="1"/>
            <a:r>
              <a:rPr lang="en-US" dirty="0"/>
              <a:t>Program marketing/outreach (leveraging mobile apps)</a:t>
            </a:r>
          </a:p>
          <a:p>
            <a:pPr lvl="1"/>
            <a:r>
              <a:rPr lang="en-US" dirty="0"/>
              <a:t>Foster collaboration of local social service organizations and utilities</a:t>
            </a:r>
          </a:p>
          <a:p>
            <a:pPr lvl="1"/>
            <a:r>
              <a:rPr lang="en-US" dirty="0"/>
              <a:t>Improved and sustained water affordability (and LIWCAP performance) data collection, reporting and analysis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674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CBFD6DA8-8DF0-2347-92C8-BB9828CAA0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Disclosure</a:t>
            </a:r>
          </a:p>
        </p:txBody>
      </p:sp>
      <p:sp>
        <p:nvSpPr>
          <p:cNvPr id="35842" name="Content Placeholder 2">
            <a:extLst>
              <a:ext uri="{FF2B5EF4-FFF2-40B4-BE49-F238E27FC236}">
                <a16:creationId xmlns:a16="http://schemas.microsoft.com/office/drawing/2014/main" id="{BB7126C5-5193-2249-B290-AAC3778FF0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2362200"/>
            <a:ext cx="7315200" cy="2667000"/>
          </a:xfrm>
        </p:spPr>
        <p:txBody>
          <a:bodyPr/>
          <a:lstStyle/>
          <a:p>
            <a:r>
              <a:rPr lang="en-US" altLang="en-US" sz="1600" i="0" dirty="0">
                <a:ea typeface="ＭＳ Ｐゴシック" panose="020B0600070205080204" pitchFamily="34" charset="-128"/>
              </a:rPr>
              <a:t>Galardi Rothstein Group (GRG) is a registered Municipal Advisor within the meaning as defined in Section 15B (e) of the Securities Exchange Act of 1934 and the rules and regulations promulgated thereunder (Municipal Advisor Rule). </a:t>
            </a:r>
          </a:p>
          <a:p>
            <a:r>
              <a:rPr lang="en-US" altLang="en-US" sz="1600" i="0" dirty="0">
                <a:ea typeface="ＭＳ Ｐゴシック" panose="020B0600070205080204" pitchFamily="34" charset="-128"/>
              </a:rPr>
              <a:t>However,  GRG is not acting as a Municipal Advisor during this webinar, and the opinions or views contained herein are not intended to be, and do not constitute “advice” within the meaning of the Municipal Advisor Rule.</a:t>
            </a:r>
          </a:p>
          <a:p>
            <a:r>
              <a:rPr lang="en-US" altLang="en-US" sz="1600" i="0" dirty="0">
                <a:ea typeface="ＭＳ Ｐゴシック" panose="020B0600070205080204" pitchFamily="34" charset="-128"/>
              </a:rPr>
              <a:t>This material is for general information purposes only and is not intended to provide specific advice or a specific recommendation.</a:t>
            </a:r>
          </a:p>
          <a:p>
            <a:endParaRPr lang="en-US" altLang="en-US" sz="1600" dirty="0">
              <a:ea typeface="ＭＳ Ｐゴシック" panose="020B0600070205080204" pitchFamily="34" charset="-128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34AD53-8E5C-9B44-B3EA-59EC0F258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ece_of_mind">
  <a:themeElements>
    <a:clrScheme name="Office Theme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D478C0F-D251-48F6-8CF4-BF5BFEAFD7B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25071</TotalTime>
  <Words>640</Words>
  <Application>Microsoft Macintosh PowerPoint</Application>
  <PresentationFormat>On-screen Show (4:3)</PresentationFormat>
  <Paragraphs>120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Inter</vt:lpstr>
      <vt:lpstr>Inter Black</vt:lpstr>
      <vt:lpstr>Proxima Nova</vt:lpstr>
      <vt:lpstr>Symbol</vt:lpstr>
      <vt:lpstr>Times New Roman</vt:lpstr>
      <vt:lpstr>Wingdings</vt:lpstr>
      <vt:lpstr>piece_of_mind</vt:lpstr>
      <vt:lpstr> Low-Income Water Customer Assistance Program Assessment Study </vt:lpstr>
      <vt:lpstr>Low-Income Water Customer Assistance Program (LIWCAP)Assessment Study</vt:lpstr>
      <vt:lpstr>LIWCAP Assessment Report Outline</vt:lpstr>
      <vt:lpstr>Introduction  </vt:lpstr>
      <vt:lpstr>Needs Assessment</vt:lpstr>
      <vt:lpstr>Needs Assessment</vt:lpstr>
      <vt:lpstr>LIWCAP Program Administrative Pathways</vt:lpstr>
      <vt:lpstr>PowerPoint Presentation</vt:lpstr>
      <vt:lpstr>Utility Service Provider and Utility Sector Roles</vt:lpstr>
      <vt:lpstr>Key Conclusions and Recommendations</vt:lpstr>
      <vt:lpstr>Disclosure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Piece Of Mind</dc:title>
  <dc:subject/>
  <dc:creator/>
  <cp:keywords/>
  <dc:description/>
  <cp:lastModifiedBy>Eric Rothstein</cp:lastModifiedBy>
  <cp:revision>138</cp:revision>
  <dcterms:modified xsi:type="dcterms:W3CDTF">2023-03-17T19:37:07Z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TC103368089990</vt:lpwstr>
  </property>
</Properties>
</file>